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20" r:id="rId3"/>
    <p:sldId id="257" r:id="rId4"/>
    <p:sldId id="324" r:id="rId5"/>
    <p:sldId id="278" r:id="rId6"/>
    <p:sldId id="338" r:id="rId7"/>
    <p:sldId id="344" r:id="rId8"/>
    <p:sldId id="337" r:id="rId9"/>
    <p:sldId id="339" r:id="rId10"/>
    <p:sldId id="343" r:id="rId11"/>
    <p:sldId id="342" r:id="rId12"/>
    <p:sldId id="340" r:id="rId13"/>
    <p:sldId id="341" r:id="rId14"/>
    <p:sldId id="329" r:id="rId15"/>
    <p:sldId id="319" r:id="rId16"/>
    <p:sldId id="330" r:id="rId17"/>
    <p:sldId id="331" r:id="rId18"/>
    <p:sldId id="332" r:id="rId19"/>
    <p:sldId id="333" r:id="rId20"/>
    <p:sldId id="259" r:id="rId21"/>
    <p:sldId id="33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7E2B2"/>
    <a:srgbClr val="009BB9"/>
    <a:srgbClr val="003742"/>
    <a:srgbClr val="BD290C"/>
    <a:srgbClr val="FFF2CD"/>
    <a:srgbClr val="FDFFAF"/>
    <a:srgbClr val="F9FF01"/>
    <a:srgbClr val="FCD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>
        <p:scale>
          <a:sx n="81" d="100"/>
          <a:sy n="81" d="100"/>
        </p:scale>
        <p:origin x="21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AA801-F7D8-4F46-99BA-AB759EC70AB5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D8200-7A68-415F-9F42-4A81377C9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2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cf4c74116a_3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cf4c74116a_3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b2f7c811e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b2f7c811e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972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b2f7c811e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b2f7c811e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62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b2f7c811e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b2f7c811e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627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b2f7c811e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b2f7c811e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28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b2f7c811e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b2f7c811e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0014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b2f7c811e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b2f7c811e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780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e7551936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4e7551936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klops.ru/news/dengi/138957-kaliningradskiy-tsentr-fdp-niu-vysshaya-shkola-ekonomiki-priglashaet-na-podgotovku-k-ege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9A269-4CB7-43D1-8E1B-2F49F8B678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rgbClr val="009BB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4F39E5-F2DA-47BB-AC84-63376A6F6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2741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AF3ED3-1DE7-4E64-9B05-66580E49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664FDD-5B0B-4BA7-B6E2-954A577FE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0D438-00BE-4AC0-96CD-DABA0F5B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A7F8A13-3D42-486F-930F-10C4E67E99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459" y="-138026"/>
            <a:ext cx="2240692" cy="1260389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070929F-5B93-4A8B-A0B6-EE256879E9E8}"/>
              </a:ext>
            </a:extLst>
          </p:cNvPr>
          <p:cNvSpPr/>
          <p:nvPr/>
        </p:nvSpPr>
        <p:spPr>
          <a:xfrm>
            <a:off x="0" y="0"/>
            <a:ext cx="704335" cy="6858000"/>
          </a:xfrm>
          <a:prstGeom prst="rect">
            <a:avLst/>
          </a:prstGeom>
          <a:gradFill>
            <a:gsLst>
              <a:gs pos="0">
                <a:srgbClr val="B0E0E9"/>
              </a:gs>
              <a:gs pos="100000">
                <a:srgbClr val="009B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88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DEE73-0D29-4719-AA74-610FC4180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9B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7153FD-E27B-4D5E-A63F-BB686925A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5D84A4-C043-4AEF-AD56-2C692691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F3AA1-1CD2-4CDA-B0F2-EDDC5294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841BE2-5678-4A65-9EAF-0689B4FE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36C37F1-2DB0-4005-99DF-3950648D9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65646" y="-305167"/>
            <a:ext cx="1636695" cy="213079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688680-2328-4C2B-9813-68ED93FA68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1118" y="3767609"/>
            <a:ext cx="2522236" cy="328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9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B4552C-F10E-480C-94D4-F15B32D26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AD0A30-F860-43B0-9F48-5CA57BCC6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28DD76-2CDB-431B-90A6-B6B31F89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EF440-9EEA-49C8-879F-A00CE4B1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735F3-9209-4ACF-8B57-56092D64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32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101" name="Google Shape;101;p16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6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6"/>
          <p:cNvCxnSpPr/>
          <p:nvPr/>
        </p:nvCxnSpPr>
        <p:spPr>
          <a:xfrm>
            <a:off x="9609800" y="-204233"/>
            <a:ext cx="2827200" cy="1698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5415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 color">
    <p:bg>
      <p:bgPr>
        <a:gradFill>
          <a:gsLst>
            <a:gs pos="0">
              <a:schemeClr val="accent2"/>
            </a:gs>
            <a:gs pos="72000">
              <a:schemeClr val="accent3"/>
            </a:gs>
            <a:gs pos="100000">
              <a:schemeClr val="accent3"/>
            </a:gs>
          </a:gsLst>
          <a:lin ang="5400700" scaled="0"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4" name="Google Shape;74;p11"/>
          <p:cNvSpPr/>
          <p:nvPr/>
        </p:nvSpPr>
        <p:spPr>
          <a:xfrm>
            <a:off x="9622675" y="0"/>
            <a:ext cx="2569336" cy="68580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FFFFFF">
              <a:alpha val="2067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1"/>
          <p:cNvSpPr/>
          <p:nvPr/>
        </p:nvSpPr>
        <p:spPr>
          <a:xfrm>
            <a:off x="9822127" y="0"/>
            <a:ext cx="2369883" cy="68580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FFFFFF">
              <a:alpha val="2067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1"/>
          <p:cNvSpPr/>
          <p:nvPr/>
        </p:nvSpPr>
        <p:spPr>
          <a:xfrm>
            <a:off x="10353938" y="1"/>
            <a:ext cx="1838069" cy="1858772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67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1"/>
          <p:cNvSpPr/>
          <p:nvPr/>
        </p:nvSpPr>
        <p:spPr>
          <a:xfrm rot="10800000">
            <a:off x="8" y="0"/>
            <a:ext cx="2569336" cy="68580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FFFFFF">
              <a:alpha val="2067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1"/>
          <p:cNvSpPr/>
          <p:nvPr/>
        </p:nvSpPr>
        <p:spPr>
          <a:xfrm rot="10800000">
            <a:off x="9" y="0"/>
            <a:ext cx="2369883" cy="68580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FFFFFF">
              <a:alpha val="2067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1"/>
          <p:cNvSpPr/>
          <p:nvPr/>
        </p:nvSpPr>
        <p:spPr>
          <a:xfrm rot="10800000">
            <a:off x="13" y="4999229"/>
            <a:ext cx="1838071" cy="1858772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67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28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21D4BBC-7BF7-423F-AA9C-4CF7F281A8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518" y="3483404"/>
            <a:ext cx="2522236" cy="328366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5AA403-6F81-4FD1-85E5-C1A4E2A96D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454" y="0"/>
            <a:ext cx="2240692" cy="12603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D7668-3607-4BCD-AF89-3BB773D1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BB9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E8029-A6FA-4892-9EE2-3094AA929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xmlns="" r:embed="rId5"/>
                    </a:ext>
                  </a:extLst>
                </a:blip>
              </a:buBlip>
              <a:defRPr/>
            </a:lvl1pPr>
            <a:lvl2pPr marL="685800" indent="-2286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xmlns="" r:embed="rId5"/>
                    </a:ext>
                  </a:extLst>
                </a:blip>
              </a:buBlip>
              <a:defRPr/>
            </a:lvl2pPr>
            <a:lvl3pPr marL="1143000" indent="-2286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xmlns="" r:embed="rId5"/>
                    </a:ext>
                  </a:extLst>
                </a:blip>
              </a:buBlip>
              <a:defRPr/>
            </a:lvl3pPr>
            <a:lvl4pPr marL="1600200" indent="-2286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xmlns="" r:embed="rId5"/>
                    </a:ext>
                  </a:extLst>
                </a:blip>
              </a:buBlip>
              <a:defRPr/>
            </a:lvl4pPr>
            <a:lvl5pPr marL="2057400" indent="-2286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xmlns="" r:embed="rId5"/>
                    </a:ext>
                  </a:extLst>
                </a:blip>
              </a:buBlip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9D55AB-A230-4101-9E87-6E4162E5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90A366-9BF3-4964-8FF8-C05850A0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392333-A3F9-4591-A96D-4656EEE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F2D4C27-85C9-4DAC-ADFF-83966B3781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53800" y="5792604"/>
            <a:ext cx="1636695" cy="213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5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11B76-208A-4F9C-9EC9-803DC48A99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0"/>
            <a:ext cx="10515599" cy="2804262"/>
          </a:xfrm>
        </p:spPr>
        <p:txBody>
          <a:bodyPr anchor="b"/>
          <a:lstStyle>
            <a:lvl1pPr>
              <a:defRPr sz="6000">
                <a:solidFill>
                  <a:srgbClr val="B91E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F3AF19-BCE6-4958-9FF8-8B1DACCF0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5497" y="371639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DBF0A7-8B44-4841-B9B4-6E0F6F46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31EFE-7FEA-4DD7-B2E2-0542AF5C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755445-F416-4444-BD42-265E1F44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BE2B81B-152C-4AD0-A83B-C7E5FE1519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459" y="-138026"/>
            <a:ext cx="2240692" cy="126038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9C4F792-BE9B-4CD0-8B16-A01D7597CF14}"/>
              </a:ext>
            </a:extLst>
          </p:cNvPr>
          <p:cNvSpPr/>
          <p:nvPr/>
        </p:nvSpPr>
        <p:spPr>
          <a:xfrm rot="5400000">
            <a:off x="6033338" y="-2384525"/>
            <a:ext cx="138026" cy="10515599"/>
          </a:xfrm>
          <a:prstGeom prst="rect">
            <a:avLst/>
          </a:prstGeom>
          <a:gradFill>
            <a:gsLst>
              <a:gs pos="0">
                <a:srgbClr val="B0E0E9"/>
              </a:gs>
              <a:gs pos="100000">
                <a:srgbClr val="009B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3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8EF678F-F9BA-420C-AADC-18784903AC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B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4B04B-A523-4DF2-80C7-47F01433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BB9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5DD027-AE8A-4BC7-944F-49F9514DA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9BB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7695E0-39AB-4A98-BD61-62E733295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9BB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E3AE29-ED5E-482A-B892-07D10D64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260A7E-A37E-413E-9F48-000598EB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46BDAA-44DB-4F01-8085-69C62BA5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7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FD972-D829-4666-968D-E067DABD5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098B54-0967-44A0-8603-38ABBF53FC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BB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C2DBF6-0866-4ECA-9F73-D035EEAE9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B91E00"/>
              </a:buClr>
              <a:defRPr/>
            </a:lvl1pPr>
            <a:lvl2pPr>
              <a:buClr>
                <a:srgbClr val="B91E00"/>
              </a:buClr>
              <a:defRPr/>
            </a:lvl2pPr>
            <a:lvl3pPr>
              <a:buClr>
                <a:srgbClr val="B91E00"/>
              </a:buClr>
              <a:defRPr/>
            </a:lvl3pPr>
            <a:lvl4pPr>
              <a:buClr>
                <a:srgbClr val="B91E00"/>
              </a:buClr>
              <a:defRPr/>
            </a:lvl4pPr>
            <a:lvl5pPr>
              <a:buClr>
                <a:srgbClr val="B91E00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9708C46-F98E-4C62-9C19-0F4F49DFDFD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ru-RU" sz="2400" b="1" kern="1200" dirty="0" smtClean="0">
                <a:solidFill>
                  <a:srgbClr val="009BB9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C6C218-0F46-405B-A77A-B456FC1DE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B91E00"/>
              </a:buClr>
              <a:defRPr/>
            </a:lvl1pPr>
            <a:lvl2pPr>
              <a:buClr>
                <a:srgbClr val="B91E00"/>
              </a:buClr>
              <a:defRPr/>
            </a:lvl2pPr>
            <a:lvl3pPr>
              <a:buClr>
                <a:srgbClr val="B91E00"/>
              </a:buClr>
              <a:defRPr/>
            </a:lvl3pPr>
            <a:lvl4pPr>
              <a:buClr>
                <a:srgbClr val="B91E00"/>
              </a:buClr>
              <a:defRPr/>
            </a:lvl4pPr>
            <a:lvl5pPr>
              <a:buClr>
                <a:srgbClr val="B91E00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EE9119-E90A-42E0-9C14-2E82BF0D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4BF9F8-5C9C-4BCD-959D-D049A0A1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5E2C6E-5603-487C-A2B5-9B2B668B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9D0E751-E05E-41A1-B593-BCFAB9D90844}"/>
              </a:ext>
            </a:extLst>
          </p:cNvPr>
          <p:cNvSpPr/>
          <p:nvPr/>
        </p:nvSpPr>
        <p:spPr>
          <a:xfrm rot="5400000">
            <a:off x="3392648" y="-73819"/>
            <a:ext cx="45719" cy="515778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B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6812989-E5EC-4705-9C91-632E5AA17C43}"/>
              </a:ext>
            </a:extLst>
          </p:cNvPr>
          <p:cNvSpPr/>
          <p:nvPr/>
        </p:nvSpPr>
        <p:spPr>
          <a:xfrm rot="5400000">
            <a:off x="8725060" y="-52040"/>
            <a:ext cx="45719" cy="515778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BB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8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gradFill>
          <a:gsLst>
            <a:gs pos="0">
              <a:schemeClr val="bg1"/>
            </a:gs>
            <a:gs pos="100000">
              <a:srgbClr val="009BB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D64F1-24BE-491C-A564-006787D724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B91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EE5249-55FB-4876-BA66-199AE940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ED1F13-300C-493B-9AF8-3D06F1B8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3EEBA2-13AC-4AA6-BB2C-66F52A4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C595EE5-8C21-4E24-B483-884B1ACE74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6775" flipH="1">
            <a:off x="10785389" y="5290954"/>
            <a:ext cx="1636695" cy="213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2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2E0EB4-CC6B-428D-AE0A-DB2E3F00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7F7AED-E2D5-4E44-BA2F-7987DF38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331C25-31BB-4696-BF1A-F366DBF0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3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02076-42B8-435A-8614-0EF649FFFF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B91E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CD39F7-B364-48E6-B842-5682B945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9BB9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2F71CD-C9C2-4F5F-A182-E9135D52C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33458D-4E10-43BD-B2DF-6B679572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65D1F8-375C-4F04-B68D-2F864845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6731C4-40FC-4E27-AE4F-C4350B82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EF11E1A-523A-4377-95F7-6D19661E61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92652" y="4803592"/>
            <a:ext cx="1636695" cy="213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6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605B8-2429-4A95-B98E-7C500389D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3519"/>
            <a:ext cx="4893747" cy="1600200"/>
          </a:xfrm>
        </p:spPr>
        <p:txBody>
          <a:bodyPr anchor="b"/>
          <a:lstStyle>
            <a:lvl1pPr>
              <a:defRPr sz="3200">
                <a:solidFill>
                  <a:srgbClr val="B91E00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F6BBF2-92A0-42F5-8777-512C86FAA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921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11F1C3-9527-4F7C-961D-81DEFB58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D06A44-E768-4DA2-83BB-BE017AC0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560175-5640-4E19-9C91-F5774FB8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71CF228-53A7-4519-B16B-59C9EDCC2610}"/>
              </a:ext>
            </a:extLst>
          </p:cNvPr>
          <p:cNvSpPr/>
          <p:nvPr/>
        </p:nvSpPr>
        <p:spPr>
          <a:xfrm>
            <a:off x="6106297" y="-477236"/>
            <a:ext cx="6346224" cy="6346224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C5524BB-4712-4536-98EB-8940B1AF8766}"/>
              </a:ext>
            </a:extLst>
          </p:cNvPr>
          <p:cNvSpPr/>
          <p:nvPr/>
        </p:nvSpPr>
        <p:spPr>
          <a:xfrm>
            <a:off x="6591858" y="-234456"/>
            <a:ext cx="5860663" cy="5860663"/>
          </a:xfrm>
          <a:prstGeom prst="ellipse">
            <a:avLst/>
          </a:prstGeom>
          <a:blipFill>
            <a:blip r:embed="rId2" cstate="print">
              <a:extLst>
                <a:ext uri="{837473B0-CC2E-450A-ABE3-18F120FF3D39}">
                  <a1611:picAttrSrcUrl xmlns:a1611="http://schemas.microsoft.com/office/drawing/2016/11/main" xmlns="" r:i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83AAC-E1EF-4160-A643-27547185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97BB03-8C67-45E6-98A6-A1BD5C813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52791B-1650-4798-A6DB-BAA206D79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56C8-E007-4F57-9446-A835DF5E6FD2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F43FD-A193-4AEF-806B-A25BB6BD1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BDD5CB-298C-41B2-BD2D-819846145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FBDB8-1023-4AC8-ACBA-B971CAE7F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BB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C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bp@kimc.ms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p@kimc.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24CEA-88AF-4B9C-A3EA-580E5662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7" y="185736"/>
            <a:ext cx="10515600" cy="15287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Деятельность </a:t>
            </a:r>
            <a:r>
              <a:rPr lang="ru-RU" sz="4900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городских</a:t>
            </a:r>
            <a:r>
              <a:rPr lang="en-US" sz="4900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ru-RU" sz="4900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базовых площадок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Roboto Condensed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Roboto Condensed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Roboto Condensed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Roboto Condensed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FC2985-82E7-47DE-9951-202C6312A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674" y="6129338"/>
            <a:ext cx="6805613" cy="533400"/>
          </a:xfrm>
        </p:spPr>
        <p:txBody>
          <a:bodyPr/>
          <a:lstStyle/>
          <a:p>
            <a:pPr marL="0" indent="0" algn="r">
              <a:buNone/>
            </a:pPr>
            <a:r>
              <a:rPr lang="ru-RU" sz="2000" b="1" dirty="0" smtClean="0">
                <a:solidFill>
                  <a:srgbClr val="00B0F0"/>
                </a:solidFill>
              </a:rPr>
              <a:t>29.08.2023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425238" y="6384925"/>
            <a:ext cx="290512" cy="365125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1</a:t>
            </a:fld>
            <a:endParaRPr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70" y="1705971"/>
            <a:ext cx="7255404" cy="45851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702263" y="3714955"/>
            <a:ext cx="38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58" dirty="0">
                <a:solidFill>
                  <a:srgbClr val="000000"/>
                </a:solidFill>
              </a:rPr>
              <a:t>https://www.kimc.ms/razvitie/bazovye-ploshchadki-mso/</a:t>
            </a:r>
            <a:endParaRPr lang="ru-RU" dirty="0"/>
          </a:p>
        </p:txBody>
      </p:sp>
      <p:sp>
        <p:nvSpPr>
          <p:cNvPr id="9" name="TextBox 7"/>
          <p:cNvSpPr txBox="1"/>
          <p:nvPr/>
        </p:nvSpPr>
        <p:spPr>
          <a:xfrm>
            <a:off x="7855527" y="5113743"/>
            <a:ext cx="4127618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19"/>
              </a:lnSpc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С</a:t>
            </a:r>
            <a:r>
              <a:rPr lang="en-US" dirty="0">
                <a:solidFill>
                  <a:srgbClr val="000000"/>
                </a:solidFill>
              </a:rPr>
              <a:t>айт МКУ </a:t>
            </a:r>
            <a:r>
              <a:rPr lang="en-US" dirty="0" smtClean="0">
                <a:solidFill>
                  <a:srgbClr val="000000"/>
                </a:solidFill>
              </a:rPr>
              <a:t>КИМЦ</a:t>
            </a:r>
            <a:r>
              <a:rPr lang="ru-RU" dirty="0" smtClean="0">
                <a:solidFill>
                  <a:srgbClr val="000000"/>
                </a:solidFill>
              </a:rPr>
              <a:t>/</a:t>
            </a:r>
            <a:r>
              <a:rPr lang="ru-RU" dirty="0" smtClean="0">
                <a:solidFill>
                  <a:schemeClr val="accent2"/>
                </a:solidFill>
              </a:rPr>
              <a:t>Р</a:t>
            </a:r>
            <a:r>
              <a:rPr lang="ru-RU" dirty="0" smtClean="0">
                <a:solidFill>
                  <a:srgbClr val="000000"/>
                </a:solidFill>
              </a:rPr>
              <a:t>азвитие/</a:t>
            </a:r>
            <a:r>
              <a:rPr lang="ru-RU" dirty="0" smtClean="0">
                <a:solidFill>
                  <a:schemeClr val="accent2"/>
                </a:solidFill>
              </a:rPr>
              <a:t>Б</a:t>
            </a:r>
            <a:r>
              <a:rPr lang="ru-RU" dirty="0" smtClean="0">
                <a:solidFill>
                  <a:srgbClr val="000000"/>
                </a:solidFill>
              </a:rPr>
              <a:t>азовые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площадки МСО</a:t>
            </a:r>
          </a:p>
        </p:txBody>
      </p:sp>
    </p:spTree>
    <p:extLst>
      <p:ext uri="{BB962C8B-B14F-4D97-AF65-F5344CB8AC3E}">
        <p14:creationId xmlns:p14="http://schemas.microsoft.com/office/powerpoint/2010/main" val="42935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2"/>
          <p:cNvSpPr txBox="1">
            <a:spLocks noGrp="1"/>
          </p:cNvSpPr>
          <p:nvPr>
            <p:ph type="title" idx="4294967295"/>
          </p:nvPr>
        </p:nvSpPr>
        <p:spPr>
          <a:xfrm>
            <a:off x="349600" y="0"/>
            <a:ext cx="11492800" cy="622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lt1"/>
                </a:solidFill>
              </a:rPr>
              <a:t>Типы базовых площадок на 2023-2024 уч. год</a:t>
            </a:r>
            <a:endParaRPr sz="2800" b="1" dirty="0">
              <a:solidFill>
                <a:schemeClr val="lt1"/>
              </a:solidFill>
            </a:endParaRPr>
          </a:p>
        </p:txBody>
      </p:sp>
      <p:sp>
        <p:nvSpPr>
          <p:cNvPr id="476" name="Google Shape;476;p4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485" name="Google Shape;485;p42"/>
          <p:cNvSpPr txBox="1"/>
          <p:nvPr/>
        </p:nvSpPr>
        <p:spPr>
          <a:xfrm>
            <a:off x="215335" y="635819"/>
            <a:ext cx="4356665" cy="60867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600" b="1" dirty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Стажировочная</a:t>
            </a:r>
          </a:p>
          <a:p>
            <a:pPr marL="0" lvl="1" algn="just"/>
            <a:r>
              <a:rPr lang="ru-RU" sz="1600" dirty="0"/>
              <a:t>организующая образовательную деятельность по приобретению опыта решения актуальной проблемы или задачи развития муниципальной системы образования.</a:t>
            </a:r>
            <a:endParaRPr lang="en-US" sz="1600" dirty="0"/>
          </a:p>
          <a:p>
            <a:pPr marL="0" lvl="1" algn="just"/>
            <a:r>
              <a:rPr lang="en-US" sz="1600" b="1" dirty="0"/>
              <a:t>Деятельность площадки </a:t>
            </a:r>
            <a:r>
              <a:rPr lang="en-US" sz="1600" dirty="0"/>
              <a:t>отражается в программе стажировок на период текущего учебного года для представителей образовательных организаций. </a:t>
            </a:r>
          </a:p>
          <a:p>
            <a:pPr marL="0" lvl="1" algn="just"/>
            <a:r>
              <a:rPr lang="en-US" sz="1600" b="1" dirty="0"/>
              <a:t>Продукт площадки</a:t>
            </a:r>
            <a:r>
              <a:rPr lang="en-US" sz="1600" dirty="0"/>
              <a:t>: отчёт о степени распространения и освоения успешного опыта с указанием масштаба и количества стажирующихся</a:t>
            </a:r>
            <a:r>
              <a:rPr lang="ru-RU" sz="1600" dirty="0"/>
              <a:t>; программа стажировки по приобретению педагогического и управленческого опыта в решении актуальной проблемы или задачи развития муниципальной системы образования на уровне образовательной </a:t>
            </a:r>
            <a:r>
              <a:rPr lang="ru-RU" sz="1600" dirty="0" smtClean="0"/>
              <a:t>организации; отзывы </a:t>
            </a:r>
            <a:r>
              <a:rPr lang="ru-RU" sz="1600" dirty="0"/>
              <a:t>от стажирующихся и  представителей стажировочной </a:t>
            </a:r>
            <a:r>
              <a:rPr lang="ru-RU" sz="1600" dirty="0" smtClean="0"/>
              <a:t>площадки.</a:t>
            </a:r>
            <a:endParaRPr lang="en-US" sz="1600" dirty="0"/>
          </a:p>
          <a:p>
            <a:endParaRPr lang="ru-RU" sz="1200" dirty="0"/>
          </a:p>
        </p:txBody>
      </p:sp>
      <p:grpSp>
        <p:nvGrpSpPr>
          <p:cNvPr id="490" name="Google Shape;490;p42"/>
          <p:cNvGrpSpPr/>
          <p:nvPr/>
        </p:nvGrpSpPr>
        <p:grpSpPr>
          <a:xfrm>
            <a:off x="4229204" y="711716"/>
            <a:ext cx="311336" cy="228271"/>
            <a:chOff x="4610450" y="3703750"/>
            <a:chExt cx="453050" cy="332175"/>
          </a:xfrm>
        </p:grpSpPr>
        <p:sp>
          <p:nvSpPr>
            <p:cNvPr id="491" name="Google Shape;491;p42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92" name="Google Shape;492;p42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</p:grpSp>
      <p:sp>
        <p:nvSpPr>
          <p:cNvPr id="20" name="Google Shape;485;p42"/>
          <p:cNvSpPr txBox="1"/>
          <p:nvPr/>
        </p:nvSpPr>
        <p:spPr>
          <a:xfrm>
            <a:off x="4855069" y="652753"/>
            <a:ext cx="7073074" cy="601898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ru-RU" b="1" dirty="0"/>
              <a:t>При оформлении заявки</a:t>
            </a:r>
            <a:r>
              <a:rPr lang="ru-RU" dirty="0"/>
              <a:t>: </a:t>
            </a:r>
            <a:r>
              <a:rPr lang="ru-RU" dirty="0" smtClean="0"/>
              <a:t>Цикл мероприятий.</a:t>
            </a:r>
            <a:endParaRPr lang="ru-RU" dirty="0"/>
          </a:p>
          <a:p>
            <a:pPr algn="just"/>
            <a:r>
              <a:rPr lang="ru-RU" dirty="0" smtClean="0"/>
              <a:t>1.Образовательная </a:t>
            </a:r>
            <a:r>
              <a:rPr lang="ru-RU" dirty="0"/>
              <a:t>организация </a:t>
            </a:r>
            <a:r>
              <a:rPr lang="ru-RU" dirty="0" smtClean="0"/>
              <a:t>ищет, либо на основании запроса потенциальных стажирующихся, </a:t>
            </a:r>
            <a:r>
              <a:rPr lang="ru-RU" dirty="0"/>
              <a:t>это </a:t>
            </a:r>
            <a:r>
              <a:rPr lang="ru-RU" dirty="0" smtClean="0"/>
              <a:t>могут быть педагоги</a:t>
            </a:r>
            <a:r>
              <a:rPr lang="ru-RU" dirty="0"/>
              <a:t>, управленцы и </a:t>
            </a:r>
            <a:r>
              <a:rPr lang="ru-RU" dirty="0" smtClean="0"/>
              <a:t>т.п. от </a:t>
            </a:r>
            <a:r>
              <a:rPr lang="ru-RU" dirty="0"/>
              <a:t>1 организации до нескольких </a:t>
            </a:r>
            <a:r>
              <a:rPr lang="ru-RU" dirty="0" smtClean="0"/>
              <a:t>организаций.</a:t>
            </a:r>
          </a:p>
          <a:p>
            <a:pPr algn="just"/>
            <a:r>
              <a:rPr lang="ru-RU" dirty="0" smtClean="0"/>
              <a:t>2.Совместно разрабатывается </a:t>
            </a:r>
            <a:r>
              <a:rPr lang="ru-RU" dirty="0"/>
              <a:t>план, согласно предложений от стажирующихся, в </a:t>
            </a:r>
            <a:r>
              <a:rPr lang="ru-RU" dirty="0" smtClean="0"/>
              <a:t>который </a:t>
            </a:r>
            <a:r>
              <a:rPr lang="ru-RU" dirty="0"/>
              <a:t>входят не </a:t>
            </a:r>
            <a:r>
              <a:rPr lang="ru-RU" dirty="0" smtClean="0"/>
              <a:t>менее 4 </a:t>
            </a:r>
            <a:r>
              <a:rPr lang="ru-RU" dirty="0"/>
              <a:t>(</a:t>
            </a:r>
            <a:r>
              <a:rPr lang="ru-RU" dirty="0" smtClean="0"/>
              <a:t>ежеквартально)мероприятий/семинаров/практикумов/ занятий</a:t>
            </a:r>
            <a:r>
              <a:rPr lang="ru-RU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теоретический (ознакомительный/знакомство с программой);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практическое </a:t>
            </a:r>
            <a:r>
              <a:rPr lang="ru-RU" dirty="0" smtClean="0"/>
              <a:t>занятие (урок), где идет наблюдение со стороны стажирующихся;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практическое занятие (урок), где идет </a:t>
            </a:r>
            <a:r>
              <a:rPr lang="ru-RU" dirty="0" smtClean="0"/>
              <a:t>включение </a:t>
            </a:r>
            <a:r>
              <a:rPr lang="ru-RU" dirty="0"/>
              <a:t>со стороны стажирующихся</a:t>
            </a:r>
            <a:r>
              <a:rPr lang="ru-RU" dirty="0" smtClean="0"/>
              <a:t>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своего занятия </a:t>
            </a:r>
            <a:r>
              <a:rPr lang="ru-RU" dirty="0" smtClean="0"/>
              <a:t>стажирующимися;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проведение </a:t>
            </a:r>
            <a:r>
              <a:rPr lang="ru-RU" dirty="0" smtClean="0"/>
              <a:t>занятия и рефлексивный </a:t>
            </a:r>
            <a:r>
              <a:rPr lang="ru-RU" dirty="0"/>
              <a:t>разбор и </a:t>
            </a:r>
            <a:r>
              <a:rPr lang="ru-RU" dirty="0" smtClean="0"/>
              <a:t>корректировка занятия </a:t>
            </a:r>
            <a:r>
              <a:rPr lang="ru-RU" dirty="0"/>
              <a:t>(занятий может быть несколько, в зависимости от количества стажирующихся)</a:t>
            </a:r>
          </a:p>
          <a:p>
            <a:pPr lvl="0" algn="just"/>
            <a:r>
              <a:rPr lang="ru-RU" dirty="0" smtClean="0"/>
              <a:t>3.Готовят </a:t>
            </a:r>
            <a:r>
              <a:rPr lang="ru-RU" dirty="0"/>
              <a:t>итоговый </a:t>
            </a:r>
            <a:r>
              <a:rPr lang="ru-RU" dirty="0" smtClean="0"/>
              <a:t>продукт.</a:t>
            </a:r>
          </a:p>
          <a:p>
            <a:pPr lvl="0" algn="just"/>
            <a:r>
              <a:rPr lang="ru-RU" dirty="0" smtClean="0"/>
              <a:t>В течение года может быть несколько наборов стажирующихся.</a:t>
            </a:r>
          </a:p>
        </p:txBody>
      </p:sp>
    </p:spTree>
    <p:extLst>
      <p:ext uri="{BB962C8B-B14F-4D97-AF65-F5344CB8AC3E}">
        <p14:creationId xmlns:p14="http://schemas.microsoft.com/office/powerpoint/2010/main" val="11446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2"/>
          <p:cNvSpPr txBox="1">
            <a:spLocks noGrp="1"/>
          </p:cNvSpPr>
          <p:nvPr>
            <p:ph type="title" idx="4294967295"/>
          </p:nvPr>
        </p:nvSpPr>
        <p:spPr>
          <a:xfrm>
            <a:off x="349600" y="0"/>
            <a:ext cx="11492800" cy="622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lt1"/>
                </a:solidFill>
              </a:rPr>
              <a:t>Типы базовых площадок на 2023-2024 уч. год</a:t>
            </a:r>
            <a:endParaRPr sz="2800" b="1" dirty="0">
              <a:solidFill>
                <a:schemeClr val="lt1"/>
              </a:solidFill>
            </a:endParaRPr>
          </a:p>
        </p:txBody>
      </p:sp>
      <p:sp>
        <p:nvSpPr>
          <p:cNvPr id="476" name="Google Shape;476;p4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479" name="Google Shape;479;p42"/>
          <p:cNvSpPr txBox="1"/>
          <p:nvPr/>
        </p:nvSpPr>
        <p:spPr>
          <a:xfrm>
            <a:off x="358453" y="555464"/>
            <a:ext cx="4095014" cy="608240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600" b="1" dirty="0" smtClean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Инновационная</a:t>
            </a:r>
            <a:endParaRPr sz="1600" b="1" dirty="0">
              <a:solidFill>
                <a:schemeClr val="dk1"/>
              </a:solidFill>
              <a:ea typeface="Fira Sans"/>
              <a:cs typeface="Fira Sans"/>
              <a:sym typeface="Fira Sans"/>
            </a:endParaRPr>
          </a:p>
          <a:p>
            <a:pPr algn="just"/>
            <a:r>
              <a:rPr lang="ru-RU" sz="1600" dirty="0"/>
              <a:t>направленная на совершенствование учебно-методического, </a:t>
            </a:r>
            <a:r>
              <a:rPr lang="ru-RU" sz="1600" dirty="0" smtClean="0"/>
              <a:t>организационного, правового</a:t>
            </a:r>
            <a:r>
              <a:rPr lang="ru-RU" sz="1600" dirty="0"/>
              <a:t>, финансово-экономического, кадрового </a:t>
            </a:r>
            <a:r>
              <a:rPr lang="ru-RU" sz="1600" dirty="0" smtClean="0"/>
              <a:t>и материально-технического </a:t>
            </a:r>
            <a:r>
              <a:rPr lang="ru-RU" sz="1600" dirty="0"/>
              <a:t>обеспечения образовательной </a:t>
            </a:r>
            <a:r>
              <a:rPr lang="ru-RU" sz="1600" dirty="0" smtClean="0"/>
              <a:t>деятельности.</a:t>
            </a:r>
          </a:p>
          <a:p>
            <a:pPr algn="just"/>
            <a:r>
              <a:rPr lang="ru-RU" sz="1600" b="1" dirty="0" smtClean="0"/>
              <a:t>Деятельность</a:t>
            </a:r>
            <a:r>
              <a:rPr lang="en-US" sz="1600" b="1" dirty="0" smtClean="0"/>
              <a:t> </a:t>
            </a:r>
            <a:r>
              <a:rPr lang="en-US" sz="1600" b="1" dirty="0"/>
              <a:t>площадки </a:t>
            </a:r>
            <a:r>
              <a:rPr lang="en-US" sz="1600" dirty="0"/>
              <a:t>предполагает </a:t>
            </a:r>
            <a:r>
              <a:rPr lang="ru-RU" sz="1600" dirty="0"/>
              <a:t>совершенствование образовательной и управленческой деятельности </a:t>
            </a:r>
            <a:r>
              <a:rPr lang="ru-RU" sz="1600" dirty="0" smtClean="0"/>
              <a:t>образовательной </a:t>
            </a:r>
            <a:r>
              <a:rPr lang="ru-RU" sz="1600" dirty="0"/>
              <a:t>организации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pPr algn="just"/>
            <a:r>
              <a:rPr lang="ru-RU" sz="1600" dirty="0" smtClean="0"/>
              <a:t>Наличие куратора из ВУЗов, ИПК и т.п. приветствуется.</a:t>
            </a:r>
          </a:p>
          <a:p>
            <a:pPr algn="just"/>
            <a:r>
              <a:rPr lang="ru-RU" sz="1600" b="1" dirty="0" smtClean="0"/>
              <a:t>Продукт</a:t>
            </a:r>
            <a:r>
              <a:rPr lang="en-US" sz="1600" b="1" dirty="0" smtClean="0"/>
              <a:t> </a:t>
            </a:r>
            <a:r>
              <a:rPr lang="en-US" sz="1600" b="1" dirty="0"/>
              <a:t>площадки</a:t>
            </a:r>
            <a:r>
              <a:rPr lang="en-US" sz="1600" dirty="0"/>
              <a:t>: </a:t>
            </a:r>
            <a:r>
              <a:rPr lang="ru-RU" sz="1600" dirty="0"/>
              <a:t>оформленный позитивный опыт решения актуальной проблемы или задачи развития муниципальной системы образования на уровне образовательной организации; методические рекомендации.</a:t>
            </a:r>
            <a:endParaRPr sz="1600" b="1" dirty="0">
              <a:ea typeface="Fira Sans"/>
              <a:cs typeface="Fira Sans"/>
              <a:sym typeface="Fira Sans"/>
            </a:endParaRPr>
          </a:p>
        </p:txBody>
      </p:sp>
      <p:grpSp>
        <p:nvGrpSpPr>
          <p:cNvPr id="504" name="Google Shape;504;p42"/>
          <p:cNvGrpSpPr/>
          <p:nvPr/>
        </p:nvGrpSpPr>
        <p:grpSpPr>
          <a:xfrm>
            <a:off x="4040266" y="590517"/>
            <a:ext cx="370933" cy="355815"/>
            <a:chOff x="5241175" y="4959100"/>
            <a:chExt cx="539775" cy="517775"/>
          </a:xfrm>
        </p:grpSpPr>
        <p:sp>
          <p:nvSpPr>
            <p:cNvPr id="505" name="Google Shape;505;p42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6" name="Google Shape;506;p4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7" name="Google Shape;507;p4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9" name="Google Shape;509;p4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10" name="Google Shape;510;p42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</p:grpSp>
      <p:sp>
        <p:nvSpPr>
          <p:cNvPr id="20" name="Google Shape;479;p42"/>
          <p:cNvSpPr txBox="1"/>
          <p:nvPr/>
        </p:nvSpPr>
        <p:spPr>
          <a:xfrm>
            <a:off x="4744186" y="555464"/>
            <a:ext cx="7061127" cy="603160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b="1" dirty="0"/>
              <a:t>При оформлении заявки</a:t>
            </a:r>
            <a:r>
              <a:rPr lang="ru-RU" dirty="0"/>
              <a:t>:</a:t>
            </a:r>
          </a:p>
          <a:p>
            <a:r>
              <a:rPr lang="ru-RU" dirty="0" smtClean="0"/>
              <a:t>Запуск деятельности </a:t>
            </a:r>
            <a:r>
              <a:rPr lang="ru-RU" dirty="0"/>
              <a:t>площадки </a:t>
            </a:r>
            <a:r>
              <a:rPr lang="ru-RU" dirty="0" smtClean="0"/>
              <a:t> осуществляется  группой,  не нужно сразу  включать весь коллектив. </a:t>
            </a:r>
          </a:p>
          <a:p>
            <a:r>
              <a:rPr lang="ru-RU" dirty="0" smtClean="0"/>
              <a:t>Деятельность будет представлять собой набор </a:t>
            </a:r>
            <a:r>
              <a:rPr lang="ru-RU" dirty="0"/>
              <a:t>семинаров: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теоретический (ознакомительный), где знакомятся с основами;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рефлексивно-аналитический семинар(ы</a:t>
            </a:r>
            <a:r>
              <a:rPr lang="ru-RU" dirty="0" smtClean="0"/>
              <a:t>)+ подбор диагностического материала и диагностика; 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мероприятия, цикл мероприятий;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диагностический </a:t>
            </a:r>
            <a:r>
              <a:rPr lang="ru-RU" dirty="0" smtClean="0"/>
              <a:t>этап/анализ и сравнение результатов  детей </a:t>
            </a:r>
            <a:r>
              <a:rPr lang="ru-RU" dirty="0"/>
              <a:t>и педагогов;</a:t>
            </a:r>
          </a:p>
          <a:p>
            <a:pPr algn="just"/>
            <a:r>
              <a:rPr lang="ru-RU" dirty="0"/>
              <a:t>Результаты будут рассматриваться с точки зрения изменения в группах, классах, как </a:t>
            </a:r>
            <a:r>
              <a:rPr lang="ru-RU" dirty="0" smtClean="0"/>
              <a:t>ориентиры на выбранные </a:t>
            </a:r>
            <a:r>
              <a:rPr lang="ru-RU" dirty="0"/>
              <a:t>направления, умения, характеристики и т.п. </a:t>
            </a:r>
            <a:endParaRPr lang="ru-RU" dirty="0" smtClean="0"/>
          </a:p>
          <a:p>
            <a:r>
              <a:rPr lang="ru-RU" dirty="0" smtClean="0"/>
              <a:t>Педагоги </a:t>
            </a:r>
            <a:r>
              <a:rPr lang="ru-RU" dirty="0"/>
              <a:t>могут </a:t>
            </a:r>
            <a:r>
              <a:rPr lang="ru-RU" dirty="0" smtClean="0"/>
              <a:t>иметь свои </a:t>
            </a:r>
            <a:r>
              <a:rPr lang="ru-RU" dirty="0"/>
              <a:t>карты наблюдений, и у тех, кто приходят на </a:t>
            </a:r>
            <a:r>
              <a:rPr lang="ru-RU" dirty="0" smtClean="0"/>
              <a:t>занятия в том числе, в период проведения открытых занятий.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2"/>
          <p:cNvSpPr txBox="1">
            <a:spLocks noGrp="1"/>
          </p:cNvSpPr>
          <p:nvPr>
            <p:ph type="title" idx="4294967295"/>
          </p:nvPr>
        </p:nvSpPr>
        <p:spPr>
          <a:xfrm>
            <a:off x="349600" y="0"/>
            <a:ext cx="11492800" cy="622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lt1"/>
                </a:solidFill>
              </a:rPr>
              <a:t>Типы базовых площадок на 2023-2024 уч. год</a:t>
            </a:r>
            <a:endParaRPr sz="2800" b="1" dirty="0">
              <a:solidFill>
                <a:schemeClr val="lt1"/>
              </a:solidFill>
            </a:endParaRPr>
          </a:p>
        </p:txBody>
      </p:sp>
      <p:sp>
        <p:nvSpPr>
          <p:cNvPr id="476" name="Google Shape;476;p4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  <p:sp>
        <p:nvSpPr>
          <p:cNvPr id="483" name="Google Shape;483;p42"/>
          <p:cNvSpPr txBox="1"/>
          <p:nvPr/>
        </p:nvSpPr>
        <p:spPr>
          <a:xfrm>
            <a:off x="382256" y="604684"/>
            <a:ext cx="4130109" cy="611416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sz="1600" b="1" dirty="0" smtClean="0"/>
              <a:t>Разработческая</a:t>
            </a:r>
          </a:p>
          <a:p>
            <a:pPr lvl="0" algn="just">
              <a:spcBef>
                <a:spcPct val="0"/>
              </a:spcBef>
            </a:pPr>
            <a:r>
              <a:rPr lang="en-US" sz="1600" dirty="0" smtClean="0"/>
              <a:t>Генерирующая </a:t>
            </a:r>
            <a:r>
              <a:rPr lang="en-US" sz="1600" dirty="0"/>
              <a:t>идею и создающая вариант решения актуальной </a:t>
            </a:r>
            <a:r>
              <a:rPr lang="ru-RU" sz="1600" dirty="0" smtClean="0"/>
              <a:t>проблемы или </a:t>
            </a:r>
            <a:r>
              <a:rPr lang="en-US" sz="1600" dirty="0" smtClean="0"/>
              <a:t>задачи развития </a:t>
            </a:r>
            <a:r>
              <a:rPr lang="ru-RU" sz="1600" dirty="0" smtClean="0"/>
              <a:t>муниципальной системы</a:t>
            </a:r>
            <a:r>
              <a:rPr lang="en-US" sz="1600" dirty="0" smtClean="0"/>
              <a:t> </a:t>
            </a:r>
            <a:r>
              <a:rPr lang="en-US" sz="1600" dirty="0"/>
              <a:t>образования;</a:t>
            </a:r>
          </a:p>
          <a:p>
            <a:pPr lvl="0" algn="just">
              <a:spcBef>
                <a:spcPct val="0"/>
              </a:spcBef>
            </a:pPr>
            <a:r>
              <a:rPr lang="en-US" sz="1600" b="1" dirty="0"/>
              <a:t>Деятельность площадки </a:t>
            </a:r>
            <a:r>
              <a:rPr lang="en-US" sz="1600" dirty="0"/>
              <a:t>предполагает проведение цикла семинаров по разработке варианта решения актуальной задачи или проблемы деятельности муниципальной системы. </a:t>
            </a:r>
          </a:p>
          <a:p>
            <a:pPr lvl="0" algn="just">
              <a:spcBef>
                <a:spcPct val="0"/>
              </a:spcBef>
            </a:pPr>
            <a:r>
              <a:rPr lang="en-US" sz="1600" b="1" dirty="0"/>
              <a:t>Продукт площадки</a:t>
            </a:r>
            <a:r>
              <a:rPr lang="en-US" sz="1600" dirty="0"/>
              <a:t>: описание разработки</a:t>
            </a:r>
            <a:r>
              <a:rPr lang="en-US" sz="1600" dirty="0" smtClean="0"/>
              <a:t>/</a:t>
            </a:r>
            <a:r>
              <a:rPr lang="ru-RU" sz="1600" dirty="0" smtClean="0"/>
              <a:t> </a:t>
            </a:r>
            <a:r>
              <a:rPr lang="en-US" sz="1600" dirty="0" smtClean="0"/>
              <a:t>модели</a:t>
            </a:r>
            <a:r>
              <a:rPr lang="en-US" sz="1600" dirty="0"/>
              <a:t>, методические </a:t>
            </a:r>
            <a:r>
              <a:rPr lang="ru-RU" sz="1600" dirty="0" smtClean="0"/>
              <a:t>рекомендации, материалы </a:t>
            </a:r>
            <a:r>
              <a:rPr lang="ru-RU" sz="1600" dirty="0"/>
              <a:t>учебно-методического, диагностического, мониторингового характера, программных продуктов, локально-нормативных актов;</a:t>
            </a:r>
            <a:endParaRPr lang="en-US" sz="1600" dirty="0"/>
          </a:p>
        </p:txBody>
      </p:sp>
      <p:sp>
        <p:nvSpPr>
          <p:cNvPr id="488" name="Google Shape;488;p42"/>
          <p:cNvSpPr/>
          <p:nvPr/>
        </p:nvSpPr>
        <p:spPr>
          <a:xfrm>
            <a:off x="4164165" y="676062"/>
            <a:ext cx="276117" cy="276100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sp>
        <p:nvSpPr>
          <p:cNvPr id="20" name="Google Shape;483;p42"/>
          <p:cNvSpPr txBox="1"/>
          <p:nvPr/>
        </p:nvSpPr>
        <p:spPr>
          <a:xfrm>
            <a:off x="4810539" y="596348"/>
            <a:ext cx="7008422" cy="610262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/>
              <a:t>При оформлении заявки, </a:t>
            </a:r>
            <a:r>
              <a:rPr lang="ru-RU" dirty="0" smtClean="0"/>
              <a:t>где необходимо обозначить </a:t>
            </a:r>
            <a:r>
              <a:rPr lang="ru-RU" dirty="0"/>
              <a:t>мероприятия для МСО, может быть </a:t>
            </a:r>
            <a:r>
              <a:rPr lang="ru-RU" dirty="0" smtClean="0"/>
              <a:t>меньше  мероприятий, </a:t>
            </a:r>
            <a:r>
              <a:rPr lang="ru-RU" dirty="0"/>
              <a:t>так как эти мероприятия касаются организации и направлены на разработку </a:t>
            </a:r>
            <a:r>
              <a:rPr lang="ru-RU" dirty="0" smtClean="0"/>
              <a:t>материалов группой </a:t>
            </a:r>
            <a:r>
              <a:rPr lang="ru-RU" dirty="0"/>
              <a:t>площадки. </a:t>
            </a:r>
            <a:endParaRPr lang="ru-RU" dirty="0" smtClean="0"/>
          </a:p>
          <a:p>
            <a:pPr lvl="0" algn="just">
              <a:spcBef>
                <a:spcPct val="0"/>
              </a:spcBef>
            </a:pPr>
            <a:r>
              <a:rPr lang="ru-RU" dirty="0" smtClean="0"/>
              <a:t>Актуальность материалов должна соответствовать задаче развития МСО.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2"/>
          <p:cNvSpPr txBox="1">
            <a:spLocks noGrp="1"/>
          </p:cNvSpPr>
          <p:nvPr>
            <p:ph type="title" idx="4294967295"/>
          </p:nvPr>
        </p:nvSpPr>
        <p:spPr>
          <a:xfrm>
            <a:off x="349600" y="0"/>
            <a:ext cx="11492800" cy="622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lt1"/>
                </a:solidFill>
              </a:rPr>
              <a:t>Типы базовых площадок на 2023-2024 уч. год</a:t>
            </a:r>
            <a:endParaRPr sz="2800" b="1" dirty="0">
              <a:solidFill>
                <a:schemeClr val="lt1"/>
              </a:solidFill>
            </a:endParaRPr>
          </a:p>
        </p:txBody>
      </p:sp>
      <p:sp>
        <p:nvSpPr>
          <p:cNvPr id="476" name="Google Shape;476;p4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  <p:sp>
        <p:nvSpPr>
          <p:cNvPr id="484" name="Google Shape;484;p42"/>
          <p:cNvSpPr txBox="1"/>
          <p:nvPr/>
        </p:nvSpPr>
        <p:spPr>
          <a:xfrm>
            <a:off x="465346" y="596349"/>
            <a:ext cx="4239342" cy="600765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1" algn="just"/>
            <a:r>
              <a:rPr lang="ru-RU" sz="1600" b="1" dirty="0" smtClean="0"/>
              <a:t>Внедренческая</a:t>
            </a:r>
          </a:p>
          <a:p>
            <a:pPr marL="0" lvl="1" algn="just"/>
            <a:r>
              <a:rPr lang="ru-RU" sz="1600" dirty="0"/>
              <a:t>О</a:t>
            </a:r>
            <a:r>
              <a:rPr lang="ru-RU" sz="1600" dirty="0" smtClean="0"/>
              <a:t>беспечивающая </a:t>
            </a:r>
            <a:r>
              <a:rPr lang="ru-RU" sz="1600" dirty="0"/>
              <a:t>освоение новых образовательных технологий, форм организации деятельности, методов и приемов работы в практике образовательной организации;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marL="0" lvl="1" algn="just"/>
            <a:r>
              <a:rPr lang="ru-RU" sz="1600" b="1" dirty="0"/>
              <a:t>Деятельность площадки </a:t>
            </a:r>
            <a:r>
              <a:rPr lang="ru-RU" sz="1600" dirty="0"/>
              <a:t>предполагает изучение, освоение и внедрение в деятельность образовательной организации технологии, приема, метода и практики. </a:t>
            </a:r>
            <a:endParaRPr lang="ru-RU" sz="1600" dirty="0" smtClean="0"/>
          </a:p>
          <a:p>
            <a:pPr marL="0" lvl="1" algn="just"/>
            <a:r>
              <a:rPr lang="ru-RU" sz="1600" b="1" dirty="0" smtClean="0"/>
              <a:t>Продукт площадки: </a:t>
            </a:r>
            <a:r>
              <a:rPr lang="ru-RU" sz="1600" dirty="0" smtClean="0"/>
              <a:t>описание </a:t>
            </a:r>
            <a:r>
              <a:rPr lang="ru-RU" sz="1600" dirty="0"/>
              <a:t>внедрённого варианта решения актуальной проблемы или задачи развития муниципальной системы образования на уровне образовательной организации; отчет с анализом деятельности; методические </a:t>
            </a:r>
            <a:r>
              <a:rPr lang="ru-RU" sz="1600" dirty="0" smtClean="0"/>
              <a:t>рекомендации или алгоритм внедрения </a:t>
            </a:r>
            <a:r>
              <a:rPr lang="ru-RU" sz="1600" dirty="0"/>
              <a:t>(учитывать степень внедрения, масштаб)</a:t>
            </a:r>
          </a:p>
          <a:p>
            <a:pPr marL="0" lvl="1"/>
            <a:endParaRPr lang="ru-RU" sz="1600" dirty="0"/>
          </a:p>
        </p:txBody>
      </p:sp>
      <p:sp>
        <p:nvSpPr>
          <p:cNvPr id="486" name="Google Shape;486;p42"/>
          <p:cNvSpPr/>
          <p:nvPr/>
        </p:nvSpPr>
        <p:spPr>
          <a:xfrm>
            <a:off x="4294567" y="634168"/>
            <a:ext cx="287868" cy="2861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sp>
        <p:nvSpPr>
          <p:cNvPr id="20" name="Google Shape;484;p42"/>
          <p:cNvSpPr txBox="1"/>
          <p:nvPr/>
        </p:nvSpPr>
        <p:spPr>
          <a:xfrm>
            <a:off x="4978399" y="609601"/>
            <a:ext cx="6758675" cy="600956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b="1" dirty="0"/>
              <a:t>При оформлении заявки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Это может быть образовательная организация, которая в рамках стажировки будет внедрять технологию, и прописывать алгоритм </a:t>
            </a:r>
            <a:r>
              <a:rPr lang="ru-RU" dirty="0" smtClean="0"/>
              <a:t>действий по внедрению, </a:t>
            </a:r>
            <a:r>
              <a:rPr lang="ru-RU" dirty="0"/>
              <a:t>при этом </a:t>
            </a:r>
            <a:r>
              <a:rPr lang="ru-RU" dirty="0" smtClean="0"/>
              <a:t>есть условия, чтобы  </a:t>
            </a:r>
            <a:r>
              <a:rPr lang="ru-RU" dirty="0"/>
              <a:t>участвовали не менее 3 человек от образовательной </a:t>
            </a:r>
            <a:r>
              <a:rPr lang="ru-RU" dirty="0" smtClean="0"/>
              <a:t>организации (группа для сотрудничества, рабочая группа). </a:t>
            </a:r>
            <a:r>
              <a:rPr lang="ru-RU" dirty="0"/>
              <a:t>Период деятельности внедренческой площадки-1 год. Далее она может перейти в другой тип-инновационная-стажировочная. </a:t>
            </a:r>
            <a:r>
              <a:rPr lang="ru-RU" dirty="0" smtClean="0"/>
              <a:t>Основой деятельности </a:t>
            </a:r>
            <a:r>
              <a:rPr lang="ru-RU" dirty="0"/>
              <a:t>будет являться проведение не менее трех в </a:t>
            </a:r>
            <a:r>
              <a:rPr lang="ru-RU" dirty="0" smtClean="0"/>
              <a:t>год занятий или уроков или мероприятий.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6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100000">
              <a:schemeClr val="accent5">
                <a:lumMod val="75000"/>
              </a:schemeClr>
            </a:gs>
          </a:gsLst>
          <a:lin ang="2700006" scaled="0"/>
        </a:gra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47;p34"/>
          <p:cNvSpPr txBox="1">
            <a:spLocks/>
          </p:cNvSpPr>
          <p:nvPr/>
        </p:nvSpPr>
        <p:spPr>
          <a:xfrm>
            <a:off x="11460400" y="6320834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defPPr>
              <a:defRPr lang="ru-RU"/>
            </a:defPPr>
            <a:lvl1pPr marL="0" lvl="0" algn="r" defTabSz="914400" rtl="0" eaLnBrk="1" latinLnBrk="0" hangingPunct="1"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0000000-1234-1234-1234-123412341234}" type="slidenum">
              <a:rPr lang="en" smtClean="0"/>
              <a:pPr algn="l"/>
              <a:t>14</a:t>
            </a:fld>
            <a:endParaRPr lang="en" dirty="0"/>
          </a:p>
        </p:txBody>
      </p:sp>
      <p:grpSp>
        <p:nvGrpSpPr>
          <p:cNvPr id="9" name="Google Shape;4406;p79"/>
          <p:cNvGrpSpPr/>
          <p:nvPr/>
        </p:nvGrpSpPr>
        <p:grpSpPr>
          <a:xfrm>
            <a:off x="2124075" y="1000124"/>
            <a:ext cx="7343775" cy="5429253"/>
            <a:chOff x="2253298" y="2428317"/>
            <a:chExt cx="948701" cy="938672"/>
          </a:xfrm>
          <a:gradFill>
            <a:gsLst>
              <a:gs pos="0">
                <a:srgbClr val="009BB9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10" name="Google Shape;4407;p79"/>
            <p:cNvSpPr/>
            <p:nvPr/>
          </p:nvSpPr>
          <p:spPr>
            <a:xfrm>
              <a:off x="2418065" y="2799334"/>
              <a:ext cx="619167" cy="193359"/>
            </a:xfrm>
            <a:custGeom>
              <a:avLst/>
              <a:gdLst/>
              <a:ahLst/>
              <a:cxnLst/>
              <a:rect l="l" t="t" r="r" b="b"/>
              <a:pathLst>
                <a:path w="116549" h="36397" extrusionOk="0">
                  <a:moveTo>
                    <a:pt x="18199" y="1"/>
                  </a:moveTo>
                  <a:cubicBezTo>
                    <a:pt x="8148" y="1"/>
                    <a:pt x="1" y="8148"/>
                    <a:pt x="1" y="18198"/>
                  </a:cubicBezTo>
                  <a:cubicBezTo>
                    <a:pt x="1" y="28249"/>
                    <a:pt x="8148" y="36396"/>
                    <a:pt x="18199" y="36396"/>
                  </a:cubicBezTo>
                  <a:lnTo>
                    <a:pt x="98350" y="36396"/>
                  </a:lnTo>
                  <a:cubicBezTo>
                    <a:pt x="108401" y="36396"/>
                    <a:pt x="116548" y="28249"/>
                    <a:pt x="116548" y="18198"/>
                  </a:cubicBezTo>
                  <a:cubicBezTo>
                    <a:pt x="116548" y="8148"/>
                    <a:pt x="108401" y="1"/>
                    <a:pt x="983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4408;p79"/>
            <p:cNvSpPr/>
            <p:nvPr/>
          </p:nvSpPr>
          <p:spPr>
            <a:xfrm>
              <a:off x="2373234" y="2761962"/>
              <a:ext cx="248482" cy="268106"/>
            </a:xfrm>
            <a:custGeom>
              <a:avLst/>
              <a:gdLst/>
              <a:ahLst/>
              <a:cxnLst/>
              <a:rect l="l" t="t" r="r" b="b"/>
              <a:pathLst>
                <a:path w="46773" h="50467" extrusionOk="0">
                  <a:moveTo>
                    <a:pt x="25232" y="1"/>
                  </a:moveTo>
                  <a:cubicBezTo>
                    <a:pt x="11319" y="1"/>
                    <a:pt x="0" y="11322"/>
                    <a:pt x="0" y="25233"/>
                  </a:cubicBezTo>
                  <a:cubicBezTo>
                    <a:pt x="0" y="39146"/>
                    <a:pt x="11319" y="50466"/>
                    <a:pt x="25232" y="50466"/>
                  </a:cubicBezTo>
                  <a:lnTo>
                    <a:pt x="46773" y="50466"/>
                  </a:lnTo>
                  <a:lnTo>
                    <a:pt x="46773" y="49007"/>
                  </a:lnTo>
                  <a:lnTo>
                    <a:pt x="25232" y="49007"/>
                  </a:lnTo>
                  <a:cubicBezTo>
                    <a:pt x="12124" y="49007"/>
                    <a:pt x="1456" y="38344"/>
                    <a:pt x="1456" y="25233"/>
                  </a:cubicBezTo>
                  <a:cubicBezTo>
                    <a:pt x="1456" y="12123"/>
                    <a:pt x="12124" y="1457"/>
                    <a:pt x="25232" y="1457"/>
                  </a:cubicBezTo>
                  <a:lnTo>
                    <a:pt x="46773" y="1457"/>
                  </a:lnTo>
                  <a:lnTo>
                    <a:pt x="4677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4410;p79"/>
            <p:cNvSpPr/>
            <p:nvPr/>
          </p:nvSpPr>
          <p:spPr>
            <a:xfrm>
              <a:off x="2779022" y="3019944"/>
              <a:ext cx="287220" cy="99333"/>
            </a:xfrm>
            <a:custGeom>
              <a:avLst/>
              <a:gdLst/>
              <a:ahLst/>
              <a:cxnLst/>
              <a:rect l="l" t="t" r="r" b="b"/>
              <a:pathLst>
                <a:path w="54065" h="18698" extrusionOk="0">
                  <a:moveTo>
                    <a:pt x="242" y="0"/>
                  </a:moveTo>
                  <a:cubicBezTo>
                    <a:pt x="109" y="0"/>
                    <a:pt x="0" y="109"/>
                    <a:pt x="0" y="242"/>
                  </a:cubicBezTo>
                  <a:lnTo>
                    <a:pt x="0" y="5286"/>
                  </a:lnTo>
                  <a:cubicBezTo>
                    <a:pt x="0" y="8843"/>
                    <a:pt x="2895" y="11736"/>
                    <a:pt x="6451" y="11736"/>
                  </a:cubicBezTo>
                  <a:lnTo>
                    <a:pt x="46862" y="11736"/>
                  </a:lnTo>
                  <a:cubicBezTo>
                    <a:pt x="50567" y="11736"/>
                    <a:pt x="53580" y="14751"/>
                    <a:pt x="53580" y="18456"/>
                  </a:cubicBezTo>
                  <a:cubicBezTo>
                    <a:pt x="53580" y="18589"/>
                    <a:pt x="53689" y="18698"/>
                    <a:pt x="53822" y="18698"/>
                  </a:cubicBezTo>
                  <a:cubicBezTo>
                    <a:pt x="53957" y="18698"/>
                    <a:pt x="54064" y="18589"/>
                    <a:pt x="54063" y="18456"/>
                  </a:cubicBezTo>
                  <a:cubicBezTo>
                    <a:pt x="54063" y="14484"/>
                    <a:pt x="50831" y="11250"/>
                    <a:pt x="46858" y="11250"/>
                  </a:cubicBezTo>
                  <a:lnTo>
                    <a:pt x="6449" y="11250"/>
                  </a:lnTo>
                  <a:cubicBezTo>
                    <a:pt x="3160" y="11250"/>
                    <a:pt x="484" y="8576"/>
                    <a:pt x="484" y="5286"/>
                  </a:cubicBezTo>
                  <a:lnTo>
                    <a:pt x="484" y="242"/>
                  </a:lnTo>
                  <a:cubicBezTo>
                    <a:pt x="484" y="109"/>
                    <a:pt x="376" y="0"/>
                    <a:pt x="2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4411;p79"/>
            <p:cNvSpPr/>
            <p:nvPr/>
          </p:nvSpPr>
          <p:spPr>
            <a:xfrm>
              <a:off x="2387825" y="3015003"/>
              <a:ext cx="287215" cy="99333"/>
            </a:xfrm>
            <a:custGeom>
              <a:avLst/>
              <a:gdLst/>
              <a:ahLst/>
              <a:cxnLst/>
              <a:rect l="l" t="t" r="r" b="b"/>
              <a:pathLst>
                <a:path w="54064" h="18698" extrusionOk="0">
                  <a:moveTo>
                    <a:pt x="53821" y="0"/>
                  </a:moveTo>
                  <a:cubicBezTo>
                    <a:pt x="53686" y="0"/>
                    <a:pt x="53579" y="109"/>
                    <a:pt x="53579" y="242"/>
                  </a:cubicBezTo>
                  <a:lnTo>
                    <a:pt x="53579" y="5286"/>
                  </a:lnTo>
                  <a:cubicBezTo>
                    <a:pt x="53579" y="8576"/>
                    <a:pt x="50903" y="11250"/>
                    <a:pt x="47614" y="11250"/>
                  </a:cubicBezTo>
                  <a:lnTo>
                    <a:pt x="7205" y="11250"/>
                  </a:lnTo>
                  <a:cubicBezTo>
                    <a:pt x="3232" y="11250"/>
                    <a:pt x="0" y="14484"/>
                    <a:pt x="0" y="18456"/>
                  </a:cubicBezTo>
                  <a:cubicBezTo>
                    <a:pt x="0" y="18589"/>
                    <a:pt x="109" y="18698"/>
                    <a:pt x="242" y="18698"/>
                  </a:cubicBezTo>
                  <a:cubicBezTo>
                    <a:pt x="376" y="18698"/>
                    <a:pt x="485" y="18589"/>
                    <a:pt x="485" y="18456"/>
                  </a:cubicBezTo>
                  <a:cubicBezTo>
                    <a:pt x="485" y="14751"/>
                    <a:pt x="3499" y="11736"/>
                    <a:pt x="7202" y="11736"/>
                  </a:cubicBezTo>
                  <a:lnTo>
                    <a:pt x="47612" y="11736"/>
                  </a:lnTo>
                  <a:cubicBezTo>
                    <a:pt x="51169" y="11736"/>
                    <a:pt x="54063" y="8843"/>
                    <a:pt x="54063" y="5286"/>
                  </a:cubicBezTo>
                  <a:lnTo>
                    <a:pt x="54063" y="242"/>
                  </a:lnTo>
                  <a:cubicBezTo>
                    <a:pt x="54063" y="109"/>
                    <a:pt x="53955" y="0"/>
                    <a:pt x="538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4413;p79"/>
            <p:cNvSpPr/>
            <p:nvPr/>
          </p:nvSpPr>
          <p:spPr>
            <a:xfrm>
              <a:off x="2765178" y="3151259"/>
              <a:ext cx="436821" cy="212436"/>
            </a:xfrm>
            <a:custGeom>
              <a:avLst/>
              <a:gdLst/>
              <a:ahLst/>
              <a:cxnLst/>
              <a:rect l="l" t="t" r="r" b="b"/>
              <a:pathLst>
                <a:path w="49279" h="39988" extrusionOk="0">
                  <a:moveTo>
                    <a:pt x="7995" y="0"/>
                  </a:moveTo>
                  <a:cubicBezTo>
                    <a:pt x="3580" y="0"/>
                    <a:pt x="0" y="3579"/>
                    <a:pt x="0" y="7995"/>
                  </a:cubicBezTo>
                  <a:lnTo>
                    <a:pt x="0" y="31993"/>
                  </a:lnTo>
                  <a:cubicBezTo>
                    <a:pt x="0" y="36409"/>
                    <a:pt x="3580" y="39988"/>
                    <a:pt x="7995" y="39988"/>
                  </a:cubicBezTo>
                  <a:lnTo>
                    <a:pt x="41282" y="39988"/>
                  </a:lnTo>
                  <a:cubicBezTo>
                    <a:pt x="45698" y="39988"/>
                    <a:pt x="49278" y="36409"/>
                    <a:pt x="49278" y="31993"/>
                  </a:cubicBezTo>
                  <a:lnTo>
                    <a:pt x="49278" y="7995"/>
                  </a:lnTo>
                  <a:cubicBezTo>
                    <a:pt x="49278" y="3579"/>
                    <a:pt x="45698" y="0"/>
                    <a:pt x="412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4414;p79"/>
            <p:cNvSpPr/>
            <p:nvPr/>
          </p:nvSpPr>
          <p:spPr>
            <a:xfrm>
              <a:off x="2259450" y="3154553"/>
              <a:ext cx="447895" cy="212436"/>
            </a:xfrm>
            <a:custGeom>
              <a:avLst/>
              <a:gdLst/>
              <a:ahLst/>
              <a:cxnLst/>
              <a:rect l="l" t="t" r="r" b="b"/>
              <a:pathLst>
                <a:path w="49279" h="39988" extrusionOk="0">
                  <a:moveTo>
                    <a:pt x="7997" y="0"/>
                  </a:moveTo>
                  <a:cubicBezTo>
                    <a:pt x="3580" y="0"/>
                    <a:pt x="0" y="3579"/>
                    <a:pt x="0" y="7995"/>
                  </a:cubicBezTo>
                  <a:lnTo>
                    <a:pt x="0" y="31993"/>
                  </a:lnTo>
                  <a:cubicBezTo>
                    <a:pt x="0" y="36409"/>
                    <a:pt x="3580" y="39988"/>
                    <a:pt x="7997" y="39988"/>
                  </a:cubicBezTo>
                  <a:lnTo>
                    <a:pt x="41282" y="39988"/>
                  </a:lnTo>
                  <a:cubicBezTo>
                    <a:pt x="45697" y="39988"/>
                    <a:pt x="49277" y="36409"/>
                    <a:pt x="49277" y="31993"/>
                  </a:cubicBezTo>
                  <a:lnTo>
                    <a:pt x="49277" y="7995"/>
                  </a:lnTo>
                  <a:cubicBezTo>
                    <a:pt x="49278" y="3579"/>
                    <a:pt x="45697" y="0"/>
                    <a:pt x="412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4416;p79"/>
            <p:cNvSpPr/>
            <p:nvPr/>
          </p:nvSpPr>
          <p:spPr>
            <a:xfrm>
              <a:off x="3062128" y="3113966"/>
              <a:ext cx="17924" cy="17924"/>
            </a:xfrm>
            <a:custGeom>
              <a:avLst/>
              <a:gdLst/>
              <a:ahLst/>
              <a:cxnLst/>
              <a:rect l="l" t="t" r="r" b="b"/>
              <a:pathLst>
                <a:path w="3374" h="3374" extrusionOk="0">
                  <a:moveTo>
                    <a:pt x="1687" y="0"/>
                  </a:moveTo>
                  <a:cubicBezTo>
                    <a:pt x="755" y="0"/>
                    <a:pt x="0" y="755"/>
                    <a:pt x="0" y="1687"/>
                  </a:cubicBezTo>
                  <a:cubicBezTo>
                    <a:pt x="0" y="2619"/>
                    <a:pt x="755" y="3373"/>
                    <a:pt x="1687" y="3373"/>
                  </a:cubicBezTo>
                  <a:cubicBezTo>
                    <a:pt x="2619" y="3373"/>
                    <a:pt x="3373" y="2619"/>
                    <a:pt x="3373" y="1687"/>
                  </a:cubicBezTo>
                  <a:cubicBezTo>
                    <a:pt x="3373" y="755"/>
                    <a:pt x="2619" y="0"/>
                    <a:pt x="1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4417;p79"/>
            <p:cNvSpPr/>
            <p:nvPr/>
          </p:nvSpPr>
          <p:spPr>
            <a:xfrm>
              <a:off x="2375226" y="3113966"/>
              <a:ext cx="17924" cy="17924"/>
            </a:xfrm>
            <a:custGeom>
              <a:avLst/>
              <a:gdLst/>
              <a:ahLst/>
              <a:cxnLst/>
              <a:rect l="l" t="t" r="r" b="b"/>
              <a:pathLst>
                <a:path w="3374" h="3374" extrusionOk="0">
                  <a:moveTo>
                    <a:pt x="1687" y="0"/>
                  </a:moveTo>
                  <a:cubicBezTo>
                    <a:pt x="755" y="0"/>
                    <a:pt x="1" y="755"/>
                    <a:pt x="1" y="1687"/>
                  </a:cubicBezTo>
                  <a:cubicBezTo>
                    <a:pt x="1" y="2619"/>
                    <a:pt x="755" y="3373"/>
                    <a:pt x="1687" y="3373"/>
                  </a:cubicBezTo>
                  <a:cubicBezTo>
                    <a:pt x="2619" y="3373"/>
                    <a:pt x="3374" y="2619"/>
                    <a:pt x="3374" y="1687"/>
                  </a:cubicBezTo>
                  <a:cubicBezTo>
                    <a:pt x="3374" y="755"/>
                    <a:pt x="2619" y="0"/>
                    <a:pt x="1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4419;p79"/>
            <p:cNvSpPr/>
            <p:nvPr/>
          </p:nvSpPr>
          <p:spPr>
            <a:xfrm>
              <a:off x="2776278" y="3004050"/>
              <a:ext cx="17914" cy="17919"/>
            </a:xfrm>
            <a:custGeom>
              <a:avLst/>
              <a:gdLst/>
              <a:ahLst/>
              <a:cxnLst/>
              <a:rect l="l" t="t" r="r" b="b"/>
              <a:pathLst>
                <a:path w="3372" h="3373" extrusionOk="0">
                  <a:moveTo>
                    <a:pt x="1685" y="1"/>
                  </a:moveTo>
                  <a:cubicBezTo>
                    <a:pt x="753" y="1"/>
                    <a:pt x="0" y="754"/>
                    <a:pt x="0" y="1686"/>
                  </a:cubicBezTo>
                  <a:cubicBezTo>
                    <a:pt x="0" y="2618"/>
                    <a:pt x="753" y="3372"/>
                    <a:pt x="1685" y="3372"/>
                  </a:cubicBezTo>
                  <a:cubicBezTo>
                    <a:pt x="2617" y="3372"/>
                    <a:pt x="3372" y="2618"/>
                    <a:pt x="3372" y="1686"/>
                  </a:cubicBezTo>
                  <a:cubicBezTo>
                    <a:pt x="3372" y="754"/>
                    <a:pt x="2617" y="1"/>
                    <a:pt x="168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4420;p79"/>
            <p:cNvSpPr/>
            <p:nvPr/>
          </p:nvSpPr>
          <p:spPr>
            <a:xfrm>
              <a:off x="2663547" y="3004050"/>
              <a:ext cx="17914" cy="17919"/>
            </a:xfrm>
            <a:custGeom>
              <a:avLst/>
              <a:gdLst/>
              <a:ahLst/>
              <a:cxnLst/>
              <a:rect l="l" t="t" r="r" b="b"/>
              <a:pathLst>
                <a:path w="3372" h="3373" extrusionOk="0">
                  <a:moveTo>
                    <a:pt x="1687" y="1"/>
                  </a:moveTo>
                  <a:cubicBezTo>
                    <a:pt x="755" y="1"/>
                    <a:pt x="1" y="754"/>
                    <a:pt x="1" y="1686"/>
                  </a:cubicBezTo>
                  <a:cubicBezTo>
                    <a:pt x="1" y="2618"/>
                    <a:pt x="755" y="3372"/>
                    <a:pt x="1687" y="3372"/>
                  </a:cubicBezTo>
                  <a:cubicBezTo>
                    <a:pt x="2619" y="3372"/>
                    <a:pt x="3372" y="2618"/>
                    <a:pt x="3372" y="1686"/>
                  </a:cubicBezTo>
                  <a:cubicBezTo>
                    <a:pt x="3372" y="754"/>
                    <a:pt x="2619" y="1"/>
                    <a:pt x="16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4422;p79"/>
            <p:cNvSpPr/>
            <p:nvPr/>
          </p:nvSpPr>
          <p:spPr>
            <a:xfrm>
              <a:off x="2785174" y="2667796"/>
              <a:ext cx="287210" cy="99333"/>
            </a:xfrm>
            <a:custGeom>
              <a:avLst/>
              <a:gdLst/>
              <a:ahLst/>
              <a:cxnLst/>
              <a:rect l="l" t="t" r="r" b="b"/>
              <a:pathLst>
                <a:path w="54063" h="18698" extrusionOk="0">
                  <a:moveTo>
                    <a:pt x="53821" y="1"/>
                  </a:moveTo>
                  <a:cubicBezTo>
                    <a:pt x="53687" y="1"/>
                    <a:pt x="53579" y="108"/>
                    <a:pt x="53579" y="243"/>
                  </a:cubicBezTo>
                  <a:cubicBezTo>
                    <a:pt x="53579" y="3946"/>
                    <a:pt x="50564" y="6961"/>
                    <a:pt x="46861" y="6961"/>
                  </a:cubicBezTo>
                  <a:lnTo>
                    <a:pt x="6451" y="6961"/>
                  </a:lnTo>
                  <a:cubicBezTo>
                    <a:pt x="2895" y="6961"/>
                    <a:pt x="0" y="9857"/>
                    <a:pt x="0" y="13412"/>
                  </a:cubicBezTo>
                  <a:lnTo>
                    <a:pt x="0" y="18455"/>
                  </a:lnTo>
                  <a:cubicBezTo>
                    <a:pt x="0" y="18590"/>
                    <a:pt x="109" y="18697"/>
                    <a:pt x="242" y="18697"/>
                  </a:cubicBezTo>
                  <a:cubicBezTo>
                    <a:pt x="379" y="18697"/>
                    <a:pt x="487" y="18590"/>
                    <a:pt x="486" y="18455"/>
                  </a:cubicBezTo>
                  <a:lnTo>
                    <a:pt x="486" y="13412"/>
                  </a:lnTo>
                  <a:cubicBezTo>
                    <a:pt x="486" y="10122"/>
                    <a:pt x="3162" y="7447"/>
                    <a:pt x="6451" y="7447"/>
                  </a:cubicBezTo>
                  <a:lnTo>
                    <a:pt x="46858" y="7447"/>
                  </a:lnTo>
                  <a:cubicBezTo>
                    <a:pt x="50831" y="7447"/>
                    <a:pt x="54063" y="4215"/>
                    <a:pt x="54063" y="243"/>
                  </a:cubicBezTo>
                  <a:cubicBezTo>
                    <a:pt x="54063" y="108"/>
                    <a:pt x="53954" y="1"/>
                    <a:pt x="538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4423;p79"/>
            <p:cNvSpPr/>
            <p:nvPr/>
          </p:nvSpPr>
          <p:spPr>
            <a:xfrm>
              <a:off x="2382892" y="2667796"/>
              <a:ext cx="287226" cy="99333"/>
            </a:xfrm>
            <a:custGeom>
              <a:avLst/>
              <a:gdLst/>
              <a:ahLst/>
              <a:cxnLst/>
              <a:rect l="l" t="t" r="r" b="b"/>
              <a:pathLst>
                <a:path w="54066" h="18698" extrusionOk="0">
                  <a:moveTo>
                    <a:pt x="243" y="1"/>
                  </a:moveTo>
                  <a:cubicBezTo>
                    <a:pt x="108" y="1"/>
                    <a:pt x="1" y="108"/>
                    <a:pt x="1" y="243"/>
                  </a:cubicBezTo>
                  <a:cubicBezTo>
                    <a:pt x="1" y="4216"/>
                    <a:pt x="3233" y="7447"/>
                    <a:pt x="7204" y="7447"/>
                  </a:cubicBezTo>
                  <a:lnTo>
                    <a:pt x="47616" y="7447"/>
                  </a:lnTo>
                  <a:cubicBezTo>
                    <a:pt x="50905" y="7447"/>
                    <a:pt x="53581" y="10122"/>
                    <a:pt x="53581" y="13412"/>
                  </a:cubicBezTo>
                  <a:lnTo>
                    <a:pt x="53581" y="18455"/>
                  </a:lnTo>
                  <a:cubicBezTo>
                    <a:pt x="53581" y="18590"/>
                    <a:pt x="53688" y="18697"/>
                    <a:pt x="53823" y="18697"/>
                  </a:cubicBezTo>
                  <a:cubicBezTo>
                    <a:pt x="53957" y="18697"/>
                    <a:pt x="54065" y="18590"/>
                    <a:pt x="54062" y="18455"/>
                  </a:cubicBezTo>
                  <a:lnTo>
                    <a:pt x="54062" y="13412"/>
                  </a:lnTo>
                  <a:cubicBezTo>
                    <a:pt x="54062" y="9854"/>
                    <a:pt x="51169" y="6961"/>
                    <a:pt x="47611" y="6961"/>
                  </a:cubicBezTo>
                  <a:lnTo>
                    <a:pt x="7203" y="6961"/>
                  </a:lnTo>
                  <a:cubicBezTo>
                    <a:pt x="3498" y="6961"/>
                    <a:pt x="485" y="3946"/>
                    <a:pt x="485" y="243"/>
                  </a:cubicBezTo>
                  <a:cubicBezTo>
                    <a:pt x="485" y="108"/>
                    <a:pt x="377" y="1"/>
                    <a:pt x="2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4425;p79"/>
            <p:cNvSpPr/>
            <p:nvPr/>
          </p:nvSpPr>
          <p:spPr>
            <a:xfrm>
              <a:off x="2858695" y="2428317"/>
              <a:ext cx="343304" cy="212447"/>
            </a:xfrm>
            <a:custGeom>
              <a:avLst/>
              <a:gdLst/>
              <a:ahLst/>
              <a:cxnLst/>
              <a:rect l="l" t="t" r="r" b="b"/>
              <a:pathLst>
                <a:path w="49279" h="39990" extrusionOk="0">
                  <a:moveTo>
                    <a:pt x="7995" y="1"/>
                  </a:moveTo>
                  <a:cubicBezTo>
                    <a:pt x="3580" y="1"/>
                    <a:pt x="0" y="3580"/>
                    <a:pt x="0" y="7995"/>
                  </a:cubicBezTo>
                  <a:lnTo>
                    <a:pt x="0" y="31993"/>
                  </a:lnTo>
                  <a:cubicBezTo>
                    <a:pt x="0" y="36409"/>
                    <a:pt x="3580" y="39989"/>
                    <a:pt x="7995" y="39989"/>
                  </a:cubicBezTo>
                  <a:lnTo>
                    <a:pt x="41282" y="39989"/>
                  </a:lnTo>
                  <a:cubicBezTo>
                    <a:pt x="45698" y="39989"/>
                    <a:pt x="49278" y="36409"/>
                    <a:pt x="49278" y="31993"/>
                  </a:cubicBezTo>
                  <a:lnTo>
                    <a:pt x="49278" y="7995"/>
                  </a:lnTo>
                  <a:cubicBezTo>
                    <a:pt x="49278" y="3580"/>
                    <a:pt x="45698" y="1"/>
                    <a:pt x="412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4426;p79"/>
            <p:cNvSpPr/>
            <p:nvPr/>
          </p:nvSpPr>
          <p:spPr>
            <a:xfrm>
              <a:off x="2253298" y="2428317"/>
              <a:ext cx="360531" cy="212447"/>
            </a:xfrm>
            <a:custGeom>
              <a:avLst/>
              <a:gdLst/>
              <a:ahLst/>
              <a:cxnLst/>
              <a:rect l="l" t="t" r="r" b="b"/>
              <a:pathLst>
                <a:path w="49279" h="39990" extrusionOk="0">
                  <a:moveTo>
                    <a:pt x="7997" y="1"/>
                  </a:moveTo>
                  <a:cubicBezTo>
                    <a:pt x="3580" y="1"/>
                    <a:pt x="0" y="3580"/>
                    <a:pt x="0" y="7995"/>
                  </a:cubicBezTo>
                  <a:lnTo>
                    <a:pt x="0" y="31993"/>
                  </a:lnTo>
                  <a:cubicBezTo>
                    <a:pt x="0" y="36409"/>
                    <a:pt x="3580" y="39989"/>
                    <a:pt x="7997" y="39989"/>
                  </a:cubicBezTo>
                  <a:lnTo>
                    <a:pt x="41282" y="39989"/>
                  </a:lnTo>
                  <a:cubicBezTo>
                    <a:pt x="45697" y="39989"/>
                    <a:pt x="49277" y="36409"/>
                    <a:pt x="49277" y="31993"/>
                  </a:cubicBezTo>
                  <a:lnTo>
                    <a:pt x="49277" y="7995"/>
                  </a:lnTo>
                  <a:cubicBezTo>
                    <a:pt x="49278" y="3580"/>
                    <a:pt x="45697" y="1"/>
                    <a:pt x="412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4428;p79"/>
            <p:cNvSpPr/>
            <p:nvPr/>
          </p:nvSpPr>
          <p:spPr>
            <a:xfrm>
              <a:off x="3062128" y="2660136"/>
              <a:ext cx="17924" cy="17919"/>
            </a:xfrm>
            <a:custGeom>
              <a:avLst/>
              <a:gdLst/>
              <a:ahLst/>
              <a:cxnLst/>
              <a:rect l="l" t="t" r="r" b="b"/>
              <a:pathLst>
                <a:path w="3374" h="3373" extrusionOk="0">
                  <a:moveTo>
                    <a:pt x="1687" y="0"/>
                  </a:moveTo>
                  <a:cubicBezTo>
                    <a:pt x="755" y="0"/>
                    <a:pt x="0" y="754"/>
                    <a:pt x="0" y="1687"/>
                  </a:cubicBezTo>
                  <a:cubicBezTo>
                    <a:pt x="0" y="2619"/>
                    <a:pt x="755" y="3373"/>
                    <a:pt x="1687" y="3373"/>
                  </a:cubicBezTo>
                  <a:cubicBezTo>
                    <a:pt x="2619" y="3370"/>
                    <a:pt x="3373" y="2617"/>
                    <a:pt x="3373" y="1687"/>
                  </a:cubicBezTo>
                  <a:cubicBezTo>
                    <a:pt x="3373" y="754"/>
                    <a:pt x="2619" y="0"/>
                    <a:pt x="1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4429;p79"/>
            <p:cNvSpPr/>
            <p:nvPr/>
          </p:nvSpPr>
          <p:spPr>
            <a:xfrm>
              <a:off x="2375226" y="2660136"/>
              <a:ext cx="17924" cy="17919"/>
            </a:xfrm>
            <a:custGeom>
              <a:avLst/>
              <a:gdLst/>
              <a:ahLst/>
              <a:cxnLst/>
              <a:rect l="l" t="t" r="r" b="b"/>
              <a:pathLst>
                <a:path w="3374" h="3373" extrusionOk="0">
                  <a:moveTo>
                    <a:pt x="1687" y="0"/>
                  </a:moveTo>
                  <a:cubicBezTo>
                    <a:pt x="755" y="0"/>
                    <a:pt x="1" y="754"/>
                    <a:pt x="1" y="1687"/>
                  </a:cubicBezTo>
                  <a:cubicBezTo>
                    <a:pt x="1" y="2619"/>
                    <a:pt x="755" y="3373"/>
                    <a:pt x="1687" y="3373"/>
                  </a:cubicBezTo>
                  <a:cubicBezTo>
                    <a:pt x="2619" y="3370"/>
                    <a:pt x="3374" y="2617"/>
                    <a:pt x="3374" y="1687"/>
                  </a:cubicBezTo>
                  <a:cubicBezTo>
                    <a:pt x="3374" y="754"/>
                    <a:pt x="2619" y="0"/>
                    <a:pt x="1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4431;p79"/>
            <p:cNvSpPr/>
            <p:nvPr/>
          </p:nvSpPr>
          <p:spPr>
            <a:xfrm>
              <a:off x="2777509" y="2756878"/>
              <a:ext cx="17914" cy="17919"/>
            </a:xfrm>
            <a:custGeom>
              <a:avLst/>
              <a:gdLst/>
              <a:ahLst/>
              <a:cxnLst/>
              <a:rect l="l" t="t" r="r" b="b"/>
              <a:pathLst>
                <a:path w="3372" h="3373" extrusionOk="0">
                  <a:moveTo>
                    <a:pt x="1685" y="1"/>
                  </a:moveTo>
                  <a:cubicBezTo>
                    <a:pt x="753" y="1"/>
                    <a:pt x="0" y="754"/>
                    <a:pt x="0" y="1686"/>
                  </a:cubicBezTo>
                  <a:cubicBezTo>
                    <a:pt x="0" y="2618"/>
                    <a:pt x="753" y="3372"/>
                    <a:pt x="1685" y="3372"/>
                  </a:cubicBezTo>
                  <a:cubicBezTo>
                    <a:pt x="2617" y="3372"/>
                    <a:pt x="3372" y="2616"/>
                    <a:pt x="3372" y="1686"/>
                  </a:cubicBezTo>
                  <a:cubicBezTo>
                    <a:pt x="3372" y="754"/>
                    <a:pt x="2617" y="1"/>
                    <a:pt x="168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4432;p79"/>
            <p:cNvSpPr/>
            <p:nvPr/>
          </p:nvSpPr>
          <p:spPr>
            <a:xfrm>
              <a:off x="2659856" y="2756878"/>
              <a:ext cx="17914" cy="17919"/>
            </a:xfrm>
            <a:custGeom>
              <a:avLst/>
              <a:gdLst/>
              <a:ahLst/>
              <a:cxnLst/>
              <a:rect l="l" t="t" r="r" b="b"/>
              <a:pathLst>
                <a:path w="3372" h="3373" extrusionOk="0">
                  <a:moveTo>
                    <a:pt x="1687" y="1"/>
                  </a:moveTo>
                  <a:cubicBezTo>
                    <a:pt x="755" y="1"/>
                    <a:pt x="1" y="754"/>
                    <a:pt x="1" y="1686"/>
                  </a:cubicBezTo>
                  <a:cubicBezTo>
                    <a:pt x="1" y="2618"/>
                    <a:pt x="755" y="3372"/>
                    <a:pt x="1687" y="3372"/>
                  </a:cubicBezTo>
                  <a:cubicBezTo>
                    <a:pt x="2619" y="3372"/>
                    <a:pt x="3372" y="2616"/>
                    <a:pt x="3372" y="1686"/>
                  </a:cubicBezTo>
                  <a:cubicBezTo>
                    <a:pt x="3372" y="754"/>
                    <a:pt x="2619" y="1"/>
                    <a:pt x="16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4433;p79"/>
            <p:cNvSpPr/>
            <p:nvPr/>
          </p:nvSpPr>
          <p:spPr>
            <a:xfrm>
              <a:off x="2301024" y="2533889"/>
              <a:ext cx="163753" cy="1291"/>
            </a:xfrm>
            <a:custGeom>
              <a:avLst/>
              <a:gdLst/>
              <a:ahLst/>
              <a:cxnLst/>
              <a:rect l="l" t="t" r="r" b="b"/>
              <a:pathLst>
                <a:path w="30824" h="243" extrusionOk="0">
                  <a:moveTo>
                    <a:pt x="121" y="1"/>
                  </a:moveTo>
                  <a:cubicBezTo>
                    <a:pt x="55" y="1"/>
                    <a:pt x="0" y="55"/>
                    <a:pt x="0" y="121"/>
                  </a:cubicBezTo>
                  <a:cubicBezTo>
                    <a:pt x="0" y="187"/>
                    <a:pt x="55" y="243"/>
                    <a:pt x="121" y="243"/>
                  </a:cubicBezTo>
                  <a:lnTo>
                    <a:pt x="30703" y="243"/>
                  </a:lnTo>
                  <a:cubicBezTo>
                    <a:pt x="30769" y="243"/>
                    <a:pt x="30823" y="187"/>
                    <a:pt x="30823" y="121"/>
                  </a:cubicBezTo>
                  <a:cubicBezTo>
                    <a:pt x="30823" y="55"/>
                    <a:pt x="30767" y="1"/>
                    <a:pt x="307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4435;p79"/>
            <p:cNvSpPr/>
            <p:nvPr/>
          </p:nvSpPr>
          <p:spPr>
            <a:xfrm>
              <a:off x="2990071" y="2533889"/>
              <a:ext cx="163753" cy="1291"/>
            </a:xfrm>
            <a:custGeom>
              <a:avLst/>
              <a:gdLst/>
              <a:ahLst/>
              <a:cxnLst/>
              <a:rect l="l" t="t" r="r" b="b"/>
              <a:pathLst>
                <a:path w="30824" h="243" extrusionOk="0">
                  <a:moveTo>
                    <a:pt x="123" y="1"/>
                  </a:moveTo>
                  <a:cubicBezTo>
                    <a:pt x="57" y="1"/>
                    <a:pt x="1" y="55"/>
                    <a:pt x="1" y="121"/>
                  </a:cubicBezTo>
                  <a:cubicBezTo>
                    <a:pt x="1" y="187"/>
                    <a:pt x="57" y="243"/>
                    <a:pt x="123" y="243"/>
                  </a:cubicBezTo>
                  <a:lnTo>
                    <a:pt x="30703" y="243"/>
                  </a:lnTo>
                  <a:cubicBezTo>
                    <a:pt x="30769" y="243"/>
                    <a:pt x="30824" y="187"/>
                    <a:pt x="30824" y="121"/>
                  </a:cubicBezTo>
                  <a:cubicBezTo>
                    <a:pt x="30824" y="55"/>
                    <a:pt x="30769" y="1"/>
                    <a:pt x="307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4437;p79"/>
            <p:cNvSpPr/>
            <p:nvPr/>
          </p:nvSpPr>
          <p:spPr>
            <a:xfrm>
              <a:off x="2301427" y="3256825"/>
              <a:ext cx="163758" cy="1291"/>
            </a:xfrm>
            <a:custGeom>
              <a:avLst/>
              <a:gdLst/>
              <a:ahLst/>
              <a:cxnLst/>
              <a:rect l="l" t="t" r="r" b="b"/>
              <a:pathLst>
                <a:path w="30825" h="243" extrusionOk="0">
                  <a:moveTo>
                    <a:pt x="123" y="0"/>
                  </a:moveTo>
                  <a:cubicBezTo>
                    <a:pt x="57" y="0"/>
                    <a:pt x="1" y="55"/>
                    <a:pt x="1" y="122"/>
                  </a:cubicBezTo>
                  <a:cubicBezTo>
                    <a:pt x="1" y="188"/>
                    <a:pt x="57" y="242"/>
                    <a:pt x="123" y="242"/>
                  </a:cubicBezTo>
                  <a:lnTo>
                    <a:pt x="30702" y="242"/>
                  </a:lnTo>
                  <a:cubicBezTo>
                    <a:pt x="30771" y="242"/>
                    <a:pt x="30825" y="190"/>
                    <a:pt x="30823" y="122"/>
                  </a:cubicBezTo>
                  <a:cubicBezTo>
                    <a:pt x="30823" y="56"/>
                    <a:pt x="30769" y="0"/>
                    <a:pt x="3070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4438;p79"/>
            <p:cNvSpPr/>
            <p:nvPr/>
          </p:nvSpPr>
          <p:spPr>
            <a:xfrm>
              <a:off x="2990102" y="3256847"/>
              <a:ext cx="163753" cy="1291"/>
            </a:xfrm>
            <a:custGeom>
              <a:avLst/>
              <a:gdLst/>
              <a:ahLst/>
              <a:cxnLst/>
              <a:rect l="l" t="t" r="r" b="b"/>
              <a:pathLst>
                <a:path w="30824" h="243" extrusionOk="0">
                  <a:moveTo>
                    <a:pt x="123" y="1"/>
                  </a:moveTo>
                  <a:cubicBezTo>
                    <a:pt x="57" y="1"/>
                    <a:pt x="1" y="55"/>
                    <a:pt x="1" y="121"/>
                  </a:cubicBezTo>
                  <a:cubicBezTo>
                    <a:pt x="1" y="187"/>
                    <a:pt x="57" y="243"/>
                    <a:pt x="123" y="243"/>
                  </a:cubicBezTo>
                  <a:lnTo>
                    <a:pt x="30703" y="243"/>
                  </a:lnTo>
                  <a:cubicBezTo>
                    <a:pt x="30769" y="243"/>
                    <a:pt x="30824" y="187"/>
                    <a:pt x="30824" y="121"/>
                  </a:cubicBezTo>
                  <a:cubicBezTo>
                    <a:pt x="30824" y="55"/>
                    <a:pt x="30769" y="1"/>
                    <a:pt x="307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4439;p79"/>
            <p:cNvSpPr/>
            <p:nvPr/>
          </p:nvSpPr>
          <p:spPr>
            <a:xfrm>
              <a:off x="2833559" y="2761962"/>
              <a:ext cx="248503" cy="268106"/>
            </a:xfrm>
            <a:custGeom>
              <a:avLst/>
              <a:gdLst/>
              <a:ahLst/>
              <a:cxnLst/>
              <a:rect l="l" t="t" r="r" b="b"/>
              <a:pathLst>
                <a:path w="46777" h="50467" extrusionOk="0">
                  <a:moveTo>
                    <a:pt x="1" y="1"/>
                  </a:moveTo>
                  <a:lnTo>
                    <a:pt x="1" y="1458"/>
                  </a:lnTo>
                  <a:lnTo>
                    <a:pt x="21544" y="1458"/>
                  </a:lnTo>
                  <a:cubicBezTo>
                    <a:pt x="34653" y="1458"/>
                    <a:pt x="45320" y="12123"/>
                    <a:pt x="45320" y="25233"/>
                  </a:cubicBezTo>
                  <a:cubicBezTo>
                    <a:pt x="45320" y="38344"/>
                    <a:pt x="34653" y="49009"/>
                    <a:pt x="21544" y="49009"/>
                  </a:cubicBezTo>
                  <a:lnTo>
                    <a:pt x="1" y="49009"/>
                  </a:lnTo>
                  <a:lnTo>
                    <a:pt x="1" y="50466"/>
                  </a:lnTo>
                  <a:lnTo>
                    <a:pt x="21544" y="50466"/>
                  </a:lnTo>
                  <a:cubicBezTo>
                    <a:pt x="35457" y="50466"/>
                    <a:pt x="46776" y="39146"/>
                    <a:pt x="46776" y="25233"/>
                  </a:cubicBezTo>
                  <a:cubicBezTo>
                    <a:pt x="46776" y="11322"/>
                    <a:pt x="35457" y="1"/>
                    <a:pt x="215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2372059" y="1225034"/>
            <a:ext cx="2438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Образовательное партнёрство</a:t>
            </a:r>
            <a:endParaRPr lang="ru-RU" sz="2400" dirty="0">
              <a:solidFill>
                <a:schemeClr val="bg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58000" y="1072634"/>
            <a:ext cx="2762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ea typeface="Raleway"/>
                <a:cs typeface="Raleway"/>
                <a:sym typeface="Raleway"/>
              </a:rPr>
              <a:t>Достижение образовательных результатов</a:t>
            </a:r>
            <a:endParaRPr lang="ru-RU" b="1" dirty="0">
              <a:solidFill>
                <a:srgbClr val="FFFFFF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314575" y="5201335"/>
            <a:ext cx="3162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9BB9"/>
                </a:solidFill>
              </a:rPr>
              <a:t>Кадровое обеспечение достижения образовательных результатов</a:t>
            </a:r>
            <a:endParaRPr lang="ru-RU" sz="2400" dirty="0">
              <a:solidFill>
                <a:srgbClr val="009BB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43624" y="5191810"/>
            <a:ext cx="3228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9BB9"/>
                </a:solidFill>
              </a:rPr>
              <a:t>Инфраструктурное обеспечение достижения образовательных результатов</a:t>
            </a:r>
            <a:endParaRPr lang="ru-RU" sz="2400" dirty="0">
              <a:solidFill>
                <a:srgbClr val="009BB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14775" y="3362325"/>
            <a:ext cx="374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9BB9"/>
                </a:solidFill>
              </a:rPr>
              <a:t>Красноярский стандарт качества образования</a:t>
            </a:r>
            <a:endParaRPr lang="ru-RU" b="1" dirty="0">
              <a:solidFill>
                <a:srgbClr val="009BB9"/>
              </a:solidFill>
            </a:endParaRPr>
          </a:p>
        </p:txBody>
      </p:sp>
      <p:sp>
        <p:nvSpPr>
          <p:cNvPr id="49" name="Google Shape;4408;p79"/>
          <p:cNvSpPr/>
          <p:nvPr/>
        </p:nvSpPr>
        <p:spPr>
          <a:xfrm>
            <a:off x="3804959" y="3215667"/>
            <a:ext cx="1081366" cy="965808"/>
          </a:xfrm>
          <a:custGeom>
            <a:avLst/>
            <a:gdLst/>
            <a:ahLst/>
            <a:cxnLst/>
            <a:rect l="l" t="t" r="r" b="b"/>
            <a:pathLst>
              <a:path w="46773" h="50467" extrusionOk="0">
                <a:moveTo>
                  <a:pt x="25232" y="1"/>
                </a:moveTo>
                <a:cubicBezTo>
                  <a:pt x="11319" y="1"/>
                  <a:pt x="0" y="11322"/>
                  <a:pt x="0" y="25233"/>
                </a:cubicBezTo>
                <a:cubicBezTo>
                  <a:pt x="0" y="39146"/>
                  <a:pt x="11319" y="50466"/>
                  <a:pt x="25232" y="50466"/>
                </a:cubicBezTo>
                <a:lnTo>
                  <a:pt x="46773" y="50466"/>
                </a:lnTo>
                <a:lnTo>
                  <a:pt x="46773" y="49007"/>
                </a:lnTo>
                <a:lnTo>
                  <a:pt x="25232" y="49007"/>
                </a:lnTo>
                <a:cubicBezTo>
                  <a:pt x="12124" y="49007"/>
                  <a:pt x="1456" y="38344"/>
                  <a:pt x="1456" y="25233"/>
                </a:cubicBezTo>
                <a:cubicBezTo>
                  <a:pt x="1456" y="12123"/>
                  <a:pt x="12124" y="1457"/>
                  <a:pt x="25232" y="1457"/>
                </a:cubicBezTo>
                <a:lnTo>
                  <a:pt x="46773" y="1457"/>
                </a:lnTo>
                <a:lnTo>
                  <a:pt x="46773" y="1"/>
                </a:lnTo>
                <a:close/>
              </a:path>
            </a:pathLst>
          </a:custGeom>
          <a:gradFill>
            <a:gsLst>
              <a:gs pos="0">
                <a:srgbClr val="009BB9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0" name="Google Shape;4408;p79"/>
          <p:cNvSpPr/>
          <p:nvPr/>
        </p:nvSpPr>
        <p:spPr>
          <a:xfrm flipH="1">
            <a:off x="6795809" y="3225192"/>
            <a:ext cx="1081366" cy="965808"/>
          </a:xfrm>
          <a:custGeom>
            <a:avLst/>
            <a:gdLst/>
            <a:ahLst/>
            <a:cxnLst/>
            <a:rect l="l" t="t" r="r" b="b"/>
            <a:pathLst>
              <a:path w="46773" h="50467" extrusionOk="0">
                <a:moveTo>
                  <a:pt x="25232" y="1"/>
                </a:moveTo>
                <a:cubicBezTo>
                  <a:pt x="11319" y="1"/>
                  <a:pt x="0" y="11322"/>
                  <a:pt x="0" y="25233"/>
                </a:cubicBezTo>
                <a:cubicBezTo>
                  <a:pt x="0" y="39146"/>
                  <a:pt x="11319" y="50466"/>
                  <a:pt x="25232" y="50466"/>
                </a:cubicBezTo>
                <a:lnTo>
                  <a:pt x="46773" y="50466"/>
                </a:lnTo>
                <a:lnTo>
                  <a:pt x="46773" y="49007"/>
                </a:lnTo>
                <a:lnTo>
                  <a:pt x="25232" y="49007"/>
                </a:lnTo>
                <a:cubicBezTo>
                  <a:pt x="12124" y="49007"/>
                  <a:pt x="1456" y="38344"/>
                  <a:pt x="1456" y="25233"/>
                </a:cubicBezTo>
                <a:cubicBezTo>
                  <a:pt x="1456" y="12123"/>
                  <a:pt x="12124" y="1457"/>
                  <a:pt x="25232" y="1457"/>
                </a:cubicBezTo>
                <a:lnTo>
                  <a:pt x="46773" y="1457"/>
                </a:lnTo>
                <a:lnTo>
                  <a:pt x="46773" y="1"/>
                </a:lnTo>
                <a:close/>
              </a:path>
            </a:pathLst>
          </a:custGeom>
          <a:gradFill>
            <a:gsLst>
              <a:gs pos="0">
                <a:srgbClr val="009BB9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358563" y="6356350"/>
            <a:ext cx="833436" cy="50165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15</a:t>
            </a:fld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37AB2-F7B0-4B0F-9518-20A8A04040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90581" y="717879"/>
            <a:ext cx="5601419" cy="71437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Достижение образовательных результатов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4978" y="1549581"/>
            <a:ext cx="10871421" cy="480677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Повышение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качества образовательных результатов </a:t>
            </a:r>
            <a:r>
              <a:rPr lang="ru-RU" sz="1800" dirty="0">
                <a:solidFill>
                  <a:schemeClr val="tx1"/>
                </a:solidFill>
              </a:rPr>
              <a:t>(позитивная динамика в обучении, в проявлении коммуникативных умений и качеств личности);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Формирование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функциональной грамотности </a:t>
            </a:r>
            <a:r>
              <a:rPr lang="ru-RU" sz="1800" dirty="0">
                <a:solidFill>
                  <a:schemeClr val="tx1"/>
                </a:solidFill>
              </a:rPr>
              <a:t>с выделением содержания, эффективных форм и способов, формирующих математическую / естественно-научную / читательскую грамотности / глобальные компетенции / креативное мышление 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Применение определённой образовательной технологии </a:t>
            </a:r>
            <a:r>
              <a:rPr lang="ru-RU" sz="1800" dirty="0">
                <a:solidFill>
                  <a:schemeClr val="tx1"/>
                </a:solidFill>
              </a:rPr>
              <a:t>(формы, метода обучения) с выявлением степени влияния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на повышение качества освоения </a:t>
            </a:r>
            <a:r>
              <a:rPr lang="ru-RU" sz="1800" dirty="0">
                <a:solidFill>
                  <a:schemeClr val="tx1"/>
                </a:solidFill>
              </a:rPr>
              <a:t>предметного содержания в условиях конкретной образовательной организации.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Применение определённой технологии </a:t>
            </a:r>
            <a:r>
              <a:rPr lang="ru-RU" sz="1800" dirty="0">
                <a:solidFill>
                  <a:schemeClr val="tx1"/>
                </a:solidFill>
              </a:rPr>
              <a:t>(формы, метода) воспитания с выявлением в условиях конкретной образовательной организации степени влияния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на повышение уровня воспитанности</a:t>
            </a:r>
            <a:r>
              <a:rPr lang="ru-RU" sz="1800" dirty="0">
                <a:solidFill>
                  <a:schemeClr val="tx1"/>
                </a:solidFill>
              </a:rPr>
              <a:t>, гражданской идентичности, патриотизма и т.п.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Развитие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форм индивидуализации обучения и воспитания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>
                <a:solidFill>
                  <a:schemeClr val="tx1"/>
                </a:solidFill>
              </a:rPr>
              <a:t>Организация обучения по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индивидуальным образовательным программам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6" name="Google Shape;1030;p77"/>
          <p:cNvGrpSpPr/>
          <p:nvPr/>
        </p:nvGrpSpPr>
        <p:grpSpPr>
          <a:xfrm>
            <a:off x="4430213" y="224287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" name="Google Shape;4986;p81"/>
          <p:cNvGrpSpPr/>
          <p:nvPr/>
        </p:nvGrpSpPr>
        <p:grpSpPr>
          <a:xfrm>
            <a:off x="0" y="0"/>
            <a:ext cx="5588758" cy="1475117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10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20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8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9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2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6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3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4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7" name="Google Shape;1030;p77"/>
          <p:cNvGrpSpPr/>
          <p:nvPr/>
        </p:nvGrpSpPr>
        <p:grpSpPr>
          <a:xfrm>
            <a:off x="482996" y="1646344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28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0" name="Google Shape;1030;p77"/>
          <p:cNvGrpSpPr/>
          <p:nvPr/>
        </p:nvGrpSpPr>
        <p:grpSpPr>
          <a:xfrm>
            <a:off x="477051" y="2332007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31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" name="Google Shape;1030;p77"/>
          <p:cNvGrpSpPr/>
          <p:nvPr/>
        </p:nvGrpSpPr>
        <p:grpSpPr>
          <a:xfrm>
            <a:off x="504997" y="3313568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34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" name="Google Shape;1030;p77"/>
          <p:cNvGrpSpPr/>
          <p:nvPr/>
        </p:nvGrpSpPr>
        <p:grpSpPr>
          <a:xfrm>
            <a:off x="494303" y="4341586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3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" name="Google Shape;1030;p77"/>
          <p:cNvGrpSpPr/>
          <p:nvPr/>
        </p:nvGrpSpPr>
        <p:grpSpPr>
          <a:xfrm>
            <a:off x="529739" y="5079215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40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" name="Google Shape;1030;p77"/>
          <p:cNvGrpSpPr/>
          <p:nvPr/>
        </p:nvGrpSpPr>
        <p:grpSpPr>
          <a:xfrm>
            <a:off x="492413" y="5518751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43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452996" y="5077293"/>
            <a:ext cx="2520831" cy="3281836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460" y="156972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360989" y="6343892"/>
            <a:ext cx="831011" cy="50165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16</a:t>
            </a:fld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37AB2-F7B0-4B0F-9518-20A8A04040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90581" y="717879"/>
            <a:ext cx="5601419" cy="71437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Достижение образовательных результатов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8953" y="1508692"/>
            <a:ext cx="10922222" cy="5132059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Создание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системы воспитательной работы </a:t>
            </a:r>
            <a:r>
              <a:rPr lang="ru-RU" sz="7200" dirty="0">
                <a:solidFill>
                  <a:schemeClr val="tx1"/>
                </a:solidFill>
              </a:rPr>
              <a:t>на основе организации деятельности обучающихся в составе разновозрастных групп, объединяющих классы начальной, основной и старшей школы </a:t>
            </a:r>
            <a:endParaRPr lang="ru-RU" sz="7200" dirty="0" smtClean="0">
              <a:solidFill>
                <a:schemeClr val="tx1"/>
              </a:solidFill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Интеграция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основного и общего образования </a:t>
            </a:r>
            <a:r>
              <a:rPr lang="ru-RU" sz="7200" dirty="0">
                <a:solidFill>
                  <a:schemeClr val="tx1"/>
                </a:solidFill>
              </a:rPr>
              <a:t>в достижении планируемых результатов обучения и воспитания.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Развитие форм дополнительного образования</a:t>
            </a:r>
            <a:r>
              <a:rPr lang="ru-RU" sz="7200" dirty="0">
                <a:solidFill>
                  <a:schemeClr val="tx1"/>
                </a:solidFill>
              </a:rPr>
              <a:t>, нацеленных на достижение результатов общего образования.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>
                <a:solidFill>
                  <a:schemeClr val="tx1"/>
                </a:solidFill>
              </a:rPr>
              <a:t>Использование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цифрового образовательного ресурса </a:t>
            </a:r>
            <a:r>
              <a:rPr lang="ru-RU" sz="7200" dirty="0">
                <a:solidFill>
                  <a:schemeClr val="tx1"/>
                </a:solidFill>
              </a:rPr>
              <a:t>в обучении с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выявлением степени влияния на повышение качества освоения </a:t>
            </a:r>
            <a:r>
              <a:rPr lang="ru-RU" sz="7200" dirty="0">
                <a:solidFill>
                  <a:schemeClr val="tx1"/>
                </a:solidFill>
              </a:rPr>
              <a:t>предметного содержания.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>
                <a:solidFill>
                  <a:schemeClr val="tx1"/>
                </a:solidFill>
              </a:rPr>
              <a:t>Использование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цифрового образовательного ресурса </a:t>
            </a:r>
            <a:r>
              <a:rPr lang="ru-RU" sz="7200" dirty="0">
                <a:solidFill>
                  <a:schemeClr val="tx1"/>
                </a:solidFill>
              </a:rPr>
              <a:t>в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воспитательной деятельности </a:t>
            </a:r>
            <a:r>
              <a:rPr lang="ru-RU" sz="7200" dirty="0">
                <a:solidFill>
                  <a:schemeClr val="tx1"/>
                </a:solidFill>
              </a:rPr>
              <a:t>с выявлением степени влияния на повышение уровня воспитанности, гражданской идентичности, патриотизма и т.п.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>
                <a:solidFill>
                  <a:schemeClr val="tx1"/>
                </a:solidFill>
              </a:rPr>
              <a:t>Повышение эффективности образовательного процесса для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детей с ограниченными возможностями здоровья определённой нозологической группы</a:t>
            </a:r>
            <a:r>
              <a:rPr lang="ru-RU" sz="7200" dirty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7200" dirty="0">
                <a:solidFill>
                  <a:schemeClr val="tx1"/>
                </a:solidFill>
              </a:rPr>
              <a:t>Использование 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</a:rPr>
              <a:t>процедур и диагностических инструментов </a:t>
            </a:r>
            <a:r>
              <a:rPr lang="ru-RU" sz="7200" dirty="0">
                <a:solidFill>
                  <a:schemeClr val="tx1"/>
                </a:solidFill>
              </a:rPr>
              <a:t>для мониторинга образовательного процесса и оценки степени достижения планируемых образовательных результатов.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6" name="Google Shape;1030;p77"/>
          <p:cNvGrpSpPr/>
          <p:nvPr/>
        </p:nvGrpSpPr>
        <p:grpSpPr>
          <a:xfrm>
            <a:off x="4525103" y="207033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" name="Google Shape;4986;p81"/>
          <p:cNvGrpSpPr/>
          <p:nvPr/>
        </p:nvGrpSpPr>
        <p:grpSpPr>
          <a:xfrm>
            <a:off x="0" y="0"/>
            <a:ext cx="5588758" cy="1475117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10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20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8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9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2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6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3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4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2" name="Google Shape;1030;p77"/>
          <p:cNvGrpSpPr/>
          <p:nvPr/>
        </p:nvGrpSpPr>
        <p:grpSpPr>
          <a:xfrm>
            <a:off x="424307" y="1616388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23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" name="Google Shape;1030;p77"/>
          <p:cNvGrpSpPr/>
          <p:nvPr/>
        </p:nvGrpSpPr>
        <p:grpSpPr>
          <a:xfrm>
            <a:off x="462830" y="2254322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26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" name="Google Shape;1030;p77"/>
          <p:cNvGrpSpPr/>
          <p:nvPr/>
        </p:nvGrpSpPr>
        <p:grpSpPr>
          <a:xfrm>
            <a:off x="422814" y="2891235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29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" name="Google Shape;1030;p77"/>
          <p:cNvGrpSpPr/>
          <p:nvPr/>
        </p:nvGrpSpPr>
        <p:grpSpPr>
          <a:xfrm>
            <a:off x="425629" y="3645884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32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" name="Google Shape;1030;p77"/>
          <p:cNvGrpSpPr/>
          <p:nvPr/>
        </p:nvGrpSpPr>
        <p:grpSpPr>
          <a:xfrm>
            <a:off x="422814" y="4327085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35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" name="Google Shape;1030;p77"/>
          <p:cNvGrpSpPr/>
          <p:nvPr/>
        </p:nvGrpSpPr>
        <p:grpSpPr>
          <a:xfrm>
            <a:off x="450246" y="5262133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38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" name="Google Shape;1030;p77"/>
          <p:cNvGrpSpPr/>
          <p:nvPr/>
        </p:nvGrpSpPr>
        <p:grpSpPr>
          <a:xfrm>
            <a:off x="445239" y="5907806"/>
            <a:ext cx="246645" cy="319553"/>
            <a:chOff x="5037700" y="2430325"/>
            <a:chExt cx="75950" cy="65850"/>
          </a:xfrm>
          <a:solidFill>
            <a:schemeClr val="accent2">
              <a:lumMod val="75000"/>
            </a:schemeClr>
          </a:solidFill>
        </p:grpSpPr>
        <p:sp>
          <p:nvSpPr>
            <p:cNvPr id="41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1152133" y="5400593"/>
            <a:ext cx="2520831" cy="3281836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14" y="143117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360988" y="6356350"/>
            <a:ext cx="831011" cy="50165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17</a:t>
            </a:fld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37AB2-F7B0-4B0F-9518-20A8A04040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72997" y="683374"/>
            <a:ext cx="6282906" cy="7143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Кадровое обеспечение достижения образовательных результатов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07698" y="1713483"/>
            <a:ext cx="10153291" cy="344271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600"/>
              </a:spcBef>
              <a:buNone/>
              <a:tabLst>
                <a:tab pos="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Разработка процедур выявления дефицитов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педагогов в профессиональной деятельности.</a:t>
            </a:r>
          </a:p>
          <a:p>
            <a:pPr marL="0" lvl="0" indent="0" algn="just">
              <a:spcBef>
                <a:spcPts val="600"/>
              </a:spcBef>
              <a:buNone/>
              <a:tabLst>
                <a:tab pos="0" algn="l"/>
              </a:tabLst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профессионального развития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педагогов в соответствии с выявленными дефицитами образовательной деятельности и задачами повышения качества образования.</a:t>
            </a:r>
          </a:p>
          <a:p>
            <a:pPr marL="0" lvl="0" indent="0" algn="just">
              <a:spcBef>
                <a:spcPts val="600"/>
              </a:spcBef>
              <a:buNone/>
              <a:tabLst>
                <a:tab pos="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Закрепление (удержание)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молодых педагогов в педагогическом коллективе.</a:t>
            </a:r>
          </a:p>
          <a:p>
            <a:pPr marL="0" lvl="0" indent="0" algn="just">
              <a:spcBef>
                <a:spcPts val="600"/>
              </a:spcBef>
              <a:buNone/>
              <a:tabLst>
                <a:tab pos="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Предотвращение профессионального выгорания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психологической усталости педагогов.</a:t>
            </a:r>
          </a:p>
          <a:p>
            <a:pPr marL="0" lvl="0" indent="0" algn="just">
              <a:spcBef>
                <a:spcPts val="600"/>
              </a:spcBef>
              <a:buNone/>
              <a:tabLst>
                <a:tab pos="0" algn="l"/>
              </a:tabLst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Выстраивание практик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наставнической деятельности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единую систему научно-методического сопровождения педагогических работников и управленческих кадров</a:t>
            </a:r>
          </a:p>
          <a:p>
            <a:pPr marL="0" indent="0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" name="Google Shape;1030;p77"/>
          <p:cNvGrpSpPr/>
          <p:nvPr/>
        </p:nvGrpSpPr>
        <p:grpSpPr>
          <a:xfrm>
            <a:off x="4870160" y="534836"/>
            <a:ext cx="246645" cy="319553"/>
            <a:chOff x="5037700" y="2430325"/>
            <a:chExt cx="75950" cy="65850"/>
          </a:xfrm>
          <a:solidFill>
            <a:srgbClr val="FFF2CD"/>
          </a:solidFill>
        </p:grpSpPr>
        <p:sp>
          <p:nvSpPr>
            <p:cNvPr id="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" name="Google Shape;4986;p81"/>
          <p:cNvGrpSpPr/>
          <p:nvPr/>
        </p:nvGrpSpPr>
        <p:grpSpPr>
          <a:xfrm>
            <a:off x="0" y="0"/>
            <a:ext cx="5588758" cy="1475117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9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20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8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9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6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2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4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43" name="Google Shape;1030;p77"/>
          <p:cNvGrpSpPr/>
          <p:nvPr/>
        </p:nvGrpSpPr>
        <p:grpSpPr>
          <a:xfrm>
            <a:off x="646093" y="1869585"/>
            <a:ext cx="246645" cy="319553"/>
            <a:chOff x="5037700" y="2430325"/>
            <a:chExt cx="75950" cy="65850"/>
          </a:xfrm>
          <a:solidFill>
            <a:srgbClr val="FFF2CD"/>
          </a:solidFill>
        </p:grpSpPr>
        <p:sp>
          <p:nvSpPr>
            <p:cNvPr id="44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" name="Google Shape;1030;p77"/>
          <p:cNvGrpSpPr/>
          <p:nvPr/>
        </p:nvGrpSpPr>
        <p:grpSpPr>
          <a:xfrm>
            <a:off x="646093" y="2633929"/>
            <a:ext cx="246645" cy="319553"/>
            <a:chOff x="5037700" y="2430325"/>
            <a:chExt cx="75950" cy="65850"/>
          </a:xfrm>
          <a:solidFill>
            <a:srgbClr val="FFF2CD"/>
          </a:solidFill>
        </p:grpSpPr>
        <p:sp>
          <p:nvSpPr>
            <p:cNvPr id="4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" name="Google Shape;1030;p77"/>
          <p:cNvGrpSpPr/>
          <p:nvPr/>
        </p:nvGrpSpPr>
        <p:grpSpPr>
          <a:xfrm>
            <a:off x="625965" y="3338420"/>
            <a:ext cx="246645" cy="319553"/>
            <a:chOff x="5037700" y="2430325"/>
            <a:chExt cx="75950" cy="65850"/>
          </a:xfrm>
          <a:solidFill>
            <a:srgbClr val="FFF2CD"/>
          </a:solidFill>
        </p:grpSpPr>
        <p:sp>
          <p:nvSpPr>
            <p:cNvPr id="50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2" name="Google Shape;1030;p77"/>
          <p:cNvGrpSpPr/>
          <p:nvPr/>
        </p:nvGrpSpPr>
        <p:grpSpPr>
          <a:xfrm>
            <a:off x="648970" y="3896261"/>
            <a:ext cx="246645" cy="319553"/>
            <a:chOff x="5037700" y="2430325"/>
            <a:chExt cx="75950" cy="65850"/>
          </a:xfrm>
          <a:solidFill>
            <a:srgbClr val="FFF2CD"/>
          </a:solidFill>
        </p:grpSpPr>
        <p:sp>
          <p:nvSpPr>
            <p:cNvPr id="53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" name="Google Shape;1030;p77"/>
          <p:cNvGrpSpPr/>
          <p:nvPr/>
        </p:nvGrpSpPr>
        <p:grpSpPr>
          <a:xfrm>
            <a:off x="631002" y="4487702"/>
            <a:ext cx="246645" cy="319553"/>
            <a:chOff x="5037700" y="2430325"/>
            <a:chExt cx="75950" cy="65850"/>
          </a:xfrm>
          <a:solidFill>
            <a:srgbClr val="FFF2CD"/>
          </a:solidFill>
        </p:grpSpPr>
        <p:sp>
          <p:nvSpPr>
            <p:cNvPr id="56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281612" y="4654464"/>
            <a:ext cx="2520831" cy="3281836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460" y="115407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395494" y="6356350"/>
            <a:ext cx="796506" cy="50165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18</a:t>
            </a:fld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37AB2-F7B0-4B0F-9518-20A8A04040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72997" y="683374"/>
            <a:ext cx="6282906" cy="7143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Инфраструктурное обеспечение достижения образовательных результатов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42203" y="2078968"/>
            <a:ext cx="10153291" cy="446848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Организация предметно-развивающей среды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полноценного дошкольного образования детей с ограниченными возможностями здоровья определённой нозологической группы.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Оказание ранней помощи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родителям, имеющим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детей до 3-х лет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Разработка внутренней системы оценки качества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образования с показателями выявления эффективности образовательного процесса и направленности на достижение планируемых результатов обучения и воспитания.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медийных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технологий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инструментов для повышения качества обучения и воспитания</a:t>
            </a:r>
          </a:p>
          <a:p>
            <a:pPr marL="0" indent="0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" name="Google Shape;1030;p77"/>
          <p:cNvGrpSpPr/>
          <p:nvPr/>
        </p:nvGrpSpPr>
        <p:grpSpPr>
          <a:xfrm>
            <a:off x="5344614" y="836760"/>
            <a:ext cx="246645" cy="319553"/>
            <a:chOff x="5037700" y="2430325"/>
            <a:chExt cx="75950" cy="65850"/>
          </a:xfrm>
          <a:solidFill>
            <a:srgbClr val="009BB9"/>
          </a:solidFill>
        </p:grpSpPr>
        <p:sp>
          <p:nvSpPr>
            <p:cNvPr id="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" name="Google Shape;4986;p81"/>
          <p:cNvGrpSpPr/>
          <p:nvPr/>
        </p:nvGrpSpPr>
        <p:grpSpPr>
          <a:xfrm>
            <a:off x="0" y="0"/>
            <a:ext cx="5588758" cy="1475117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9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20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8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9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6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2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4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22" name="Google Shape;1030;p77"/>
          <p:cNvGrpSpPr/>
          <p:nvPr/>
        </p:nvGrpSpPr>
        <p:grpSpPr>
          <a:xfrm>
            <a:off x="671972" y="2202609"/>
            <a:ext cx="246645" cy="319553"/>
            <a:chOff x="5037700" y="2430325"/>
            <a:chExt cx="75950" cy="65850"/>
          </a:xfrm>
          <a:solidFill>
            <a:srgbClr val="009BB9"/>
          </a:solidFill>
        </p:grpSpPr>
        <p:sp>
          <p:nvSpPr>
            <p:cNvPr id="4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" name="Google Shape;1030;p77"/>
          <p:cNvGrpSpPr/>
          <p:nvPr/>
        </p:nvGrpSpPr>
        <p:grpSpPr>
          <a:xfrm>
            <a:off x="643217" y="3036496"/>
            <a:ext cx="246645" cy="319553"/>
            <a:chOff x="5037700" y="2430325"/>
            <a:chExt cx="75950" cy="65850"/>
          </a:xfrm>
          <a:solidFill>
            <a:srgbClr val="009BB9"/>
          </a:solidFill>
        </p:grpSpPr>
        <p:sp>
          <p:nvSpPr>
            <p:cNvPr id="50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" name="Google Shape;1030;p77"/>
          <p:cNvGrpSpPr/>
          <p:nvPr/>
        </p:nvGrpSpPr>
        <p:grpSpPr>
          <a:xfrm>
            <a:off x="640344" y="3680601"/>
            <a:ext cx="246645" cy="319553"/>
            <a:chOff x="5037700" y="2430325"/>
            <a:chExt cx="75950" cy="65850"/>
          </a:xfrm>
          <a:solidFill>
            <a:srgbClr val="009BB9"/>
          </a:solidFill>
        </p:grpSpPr>
        <p:sp>
          <p:nvSpPr>
            <p:cNvPr id="53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" name="Google Shape;1030;p77"/>
          <p:cNvGrpSpPr/>
          <p:nvPr/>
        </p:nvGrpSpPr>
        <p:grpSpPr>
          <a:xfrm>
            <a:off x="646094" y="4479981"/>
            <a:ext cx="246645" cy="319553"/>
            <a:chOff x="5037700" y="2430325"/>
            <a:chExt cx="75950" cy="65850"/>
          </a:xfrm>
          <a:solidFill>
            <a:srgbClr val="009BB9"/>
          </a:solidFill>
        </p:grpSpPr>
        <p:sp>
          <p:nvSpPr>
            <p:cNvPr id="56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411010" y="4671716"/>
            <a:ext cx="2520831" cy="3281836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679" y="143117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395494" y="6356350"/>
            <a:ext cx="796506" cy="50165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19</a:t>
            </a:fld>
            <a:endParaRPr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37AB2-F7B0-4B0F-9518-20A8A04040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12944" y="1037057"/>
            <a:ext cx="3950897" cy="7143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rgbClr val="D7E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Образовательное партнерство </a:t>
            </a:r>
            <a:r>
              <a:rPr lang="ru-RU" sz="2800" dirty="0">
                <a:solidFill>
                  <a:srgbClr val="D7E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solidFill>
                  <a:srgbClr val="D7E2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D7E2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42203" y="2122101"/>
            <a:ext cx="10153291" cy="29833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Организация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сетевого образовательного пространства </a:t>
            </a:r>
            <a:r>
              <a:rPr lang="ru-RU" sz="2000" dirty="0" smtClean="0">
                <a:solidFill>
                  <a:schemeClr val="tx1"/>
                </a:solidFill>
              </a:rPr>
              <a:t>с привлечением ярчайших педагогов и деятелей из городских организаций различной ведомственной принадлежности.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Обеспечение реализации основной образовательной программы посредством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сотрудничества</a:t>
            </a:r>
            <a:r>
              <a:rPr lang="ru-RU" sz="2000" dirty="0" smtClean="0">
                <a:solidFill>
                  <a:schemeClr val="tx1"/>
                </a:solidFill>
              </a:rPr>
              <a:t> общеобразовательной организации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 организациями производственной и социальной сферы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Создание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полилингвальной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среды </a:t>
            </a:r>
            <a:r>
              <a:rPr lang="ru-RU" sz="2000" dirty="0" smtClean="0">
                <a:solidFill>
                  <a:schemeClr val="tx1"/>
                </a:solidFill>
              </a:rPr>
              <a:t>и зон деятельности для представителей разных культур, для межэтнического общения.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5" name="Google Shape;1030;p77"/>
          <p:cNvGrpSpPr/>
          <p:nvPr/>
        </p:nvGrpSpPr>
        <p:grpSpPr>
          <a:xfrm>
            <a:off x="5689670" y="1155937"/>
            <a:ext cx="246645" cy="319553"/>
            <a:chOff x="5037700" y="2430325"/>
            <a:chExt cx="75950" cy="65850"/>
          </a:xfrm>
          <a:solidFill>
            <a:srgbClr val="D7E2B2"/>
          </a:solidFill>
        </p:grpSpPr>
        <p:sp>
          <p:nvSpPr>
            <p:cNvPr id="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" name="Google Shape;4986;p81"/>
          <p:cNvGrpSpPr/>
          <p:nvPr/>
        </p:nvGrpSpPr>
        <p:grpSpPr>
          <a:xfrm>
            <a:off x="0" y="0"/>
            <a:ext cx="5588758" cy="1475117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9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20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0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8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9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1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6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2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4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3" name="Google Shape;1030;p77"/>
          <p:cNvGrpSpPr/>
          <p:nvPr/>
        </p:nvGrpSpPr>
        <p:grpSpPr>
          <a:xfrm>
            <a:off x="671972" y="2202609"/>
            <a:ext cx="246645" cy="319553"/>
            <a:chOff x="5037700" y="2430325"/>
            <a:chExt cx="75950" cy="65850"/>
          </a:xfrm>
          <a:solidFill>
            <a:srgbClr val="D7E2B2"/>
          </a:solidFill>
        </p:grpSpPr>
        <p:sp>
          <p:nvSpPr>
            <p:cNvPr id="47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" name="Google Shape;1030;p77"/>
          <p:cNvGrpSpPr/>
          <p:nvPr/>
        </p:nvGrpSpPr>
        <p:grpSpPr>
          <a:xfrm>
            <a:off x="643217" y="3183145"/>
            <a:ext cx="246645" cy="319553"/>
            <a:chOff x="5037700" y="2430325"/>
            <a:chExt cx="75950" cy="65850"/>
          </a:xfrm>
          <a:solidFill>
            <a:srgbClr val="D7E2B2"/>
          </a:solidFill>
        </p:grpSpPr>
        <p:sp>
          <p:nvSpPr>
            <p:cNvPr id="50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" name="Google Shape;1030;p77"/>
          <p:cNvGrpSpPr/>
          <p:nvPr/>
        </p:nvGrpSpPr>
        <p:grpSpPr>
          <a:xfrm>
            <a:off x="623091" y="4172307"/>
            <a:ext cx="246645" cy="319553"/>
            <a:chOff x="5037700" y="2430325"/>
            <a:chExt cx="75950" cy="65850"/>
          </a:xfrm>
          <a:solidFill>
            <a:srgbClr val="D7E2B2"/>
          </a:solidFill>
        </p:grpSpPr>
        <p:sp>
          <p:nvSpPr>
            <p:cNvPr id="53" name="Google Shape;1031;p77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1032;p77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341998" y="4645839"/>
            <a:ext cx="2520831" cy="3281836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85" y="129262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417774" y="6459172"/>
            <a:ext cx="723332" cy="365125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2</a:t>
            </a:fld>
            <a:endParaRPr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34412" y="2319881"/>
            <a:ext cx="6614688" cy="343100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700" dirty="0" smtClean="0">
                <a:solidFill>
                  <a:schemeClr val="accent5">
                    <a:lumMod val="50000"/>
                  </a:schemeClr>
                </a:solidFill>
              </a:rPr>
              <a:t>Распространять </a:t>
            </a:r>
            <a:r>
              <a:rPr lang="ru-RU" sz="4700" dirty="0">
                <a:solidFill>
                  <a:schemeClr val="accent5">
                    <a:lumMod val="50000"/>
                  </a:schemeClr>
                </a:solidFill>
              </a:rPr>
              <a:t>успешный опыт педагогической и </a:t>
            </a:r>
            <a:r>
              <a:rPr lang="ru-RU" sz="4700" dirty="0" smtClean="0">
                <a:solidFill>
                  <a:schemeClr val="accent5">
                    <a:lumMod val="50000"/>
                  </a:schemeClr>
                </a:solidFill>
              </a:rPr>
              <a:t>управленческой деятельности </a:t>
            </a:r>
            <a:r>
              <a:rPr lang="ru-RU" sz="4700" dirty="0">
                <a:solidFill>
                  <a:schemeClr val="accent5">
                    <a:lumMod val="50000"/>
                  </a:schemeClr>
                </a:solidFill>
              </a:rPr>
              <a:t>образовательных организаций, имеющих статус базовых площадок </a:t>
            </a:r>
            <a:r>
              <a:rPr lang="ru-RU" sz="4700" dirty="0" smtClean="0">
                <a:solidFill>
                  <a:schemeClr val="accent5">
                    <a:lumMod val="50000"/>
                  </a:schemeClr>
                </a:solidFill>
              </a:rPr>
              <a:t>городского, регионального </a:t>
            </a:r>
            <a:r>
              <a:rPr lang="ru-RU" sz="4700" dirty="0">
                <a:solidFill>
                  <a:schemeClr val="accent5">
                    <a:lumMod val="50000"/>
                  </a:schemeClr>
                </a:solidFill>
              </a:rPr>
              <a:t>и федерального уровней, для решения актуальных проблем и задач развития образования.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4" name="Google Shape;4986;p81"/>
          <p:cNvGrpSpPr/>
          <p:nvPr/>
        </p:nvGrpSpPr>
        <p:grpSpPr>
          <a:xfrm>
            <a:off x="0" y="0"/>
            <a:ext cx="5588758" cy="1889185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6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16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4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8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2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9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0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860" y="378644"/>
            <a:ext cx="1441615" cy="810908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995046" y="254446"/>
            <a:ext cx="27662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</a:rPr>
              <a:t>Достижение образовательных результатов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3946" y="641384"/>
            <a:ext cx="34346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Кадровое обеспечение достижения образовательных результатов</a:t>
            </a:r>
            <a:endParaRPr lang="ru-RU" sz="11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90295" y="1065232"/>
            <a:ext cx="43559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</a:rPr>
              <a:t>Инфраструктурное обеспечение достижения образовательных результатов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039871" y="1545318"/>
            <a:ext cx="23695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Образовательное партнёрство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265885" y="3373732"/>
            <a:ext cx="29225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9BB9"/>
                </a:solidFill>
              </a:rPr>
              <a:t>ЗАДАЧА </a:t>
            </a:r>
            <a:endParaRPr lang="ru-RU" sz="4800" b="1" dirty="0">
              <a:solidFill>
                <a:srgbClr val="009BB9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519024" y="4818254"/>
            <a:ext cx="2520831" cy="328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2067339"/>
            <a:ext cx="9269896" cy="3561164"/>
          </a:xfrm>
        </p:spPr>
        <p:txBody>
          <a:bodyPr/>
          <a:lstStyle/>
          <a:p>
            <a:r>
              <a:rPr lang="ru-RU" dirty="0" smtClean="0"/>
              <a:t>Материалы  направляются на </a:t>
            </a:r>
            <a:r>
              <a:rPr lang="ru-RU" dirty="0"/>
              <a:t>адрес</a:t>
            </a:r>
            <a:r>
              <a:rPr lang="ru-RU" b="1" dirty="0"/>
              <a:t> </a:t>
            </a:r>
            <a:r>
              <a:rPr lang="en-US" u="sng" dirty="0" err="1">
                <a:hlinkClick r:id="rId2"/>
              </a:rPr>
              <a:t>bp</a:t>
            </a:r>
            <a:r>
              <a:rPr lang="ru-RU" u="sng" dirty="0" smtClean="0">
                <a:hlinkClick r:id="rId2"/>
              </a:rPr>
              <a:t>@kimc.ms</a:t>
            </a:r>
            <a:endParaRPr lang="ru-RU" u="sng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период с 24 августа по 15 сентября 2023 года;</a:t>
            </a:r>
            <a:endParaRPr lang="ru-RU" dirty="0"/>
          </a:p>
          <a:p>
            <a:endParaRPr lang="ru-RU" dirty="0"/>
          </a:p>
        </p:txBody>
      </p:sp>
      <p:sp>
        <p:nvSpPr>
          <p:cNvPr id="8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171582" y="6356351"/>
            <a:ext cx="874643" cy="362501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20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03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420474" y="6356350"/>
            <a:ext cx="771525" cy="50165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21</a:t>
            </a:fld>
            <a:endParaRPr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ECB5D-F44D-4C49-9C49-F5137AE2F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80930" y="2258210"/>
            <a:ext cx="7437447" cy="3303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600" dirty="0">
              <a:solidFill>
                <a:schemeClr val="tx1"/>
              </a:solidFill>
            </a:endParaRPr>
          </a:p>
        </p:txBody>
      </p:sp>
      <p:grpSp>
        <p:nvGrpSpPr>
          <p:cNvPr id="2" name="Google Shape;4986;p81"/>
          <p:cNvGrpSpPr/>
          <p:nvPr/>
        </p:nvGrpSpPr>
        <p:grpSpPr>
          <a:xfrm>
            <a:off x="0" y="0"/>
            <a:ext cx="5588758" cy="1889185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4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16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6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4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2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8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0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860" y="378644"/>
            <a:ext cx="1441615" cy="810908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229854" y="4585453"/>
            <a:ext cx="2520831" cy="328183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0662" y="4985631"/>
            <a:ext cx="11049000" cy="993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36"/>
              </a:lnSpc>
            </a:pPr>
            <a:r>
              <a:rPr lang="en-US" sz="1600" spc="226" dirty="0">
                <a:solidFill>
                  <a:srgbClr val="352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САЦУК ОЛЬГА ИВАНОВНА, SATSUK.O@KIMC.MS. РАБ. ТЕЛ. 2-13-00-03, </a:t>
            </a:r>
            <a:endParaRPr lang="ru-RU" sz="1600" spc="226" dirty="0" smtClean="0">
              <a:solidFill>
                <a:srgbClr val="3526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836"/>
              </a:lnSpc>
            </a:pPr>
            <a:r>
              <a:rPr lang="en-US" sz="1600" spc="226" dirty="0" smtClean="0">
                <a:solidFill>
                  <a:srgbClr val="352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</a:t>
            </a:r>
            <a:r>
              <a:rPr lang="en-US" sz="1600" spc="226" dirty="0">
                <a:solidFill>
                  <a:srgbClr val="352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spc="226" dirty="0" smtClean="0">
                <a:solidFill>
                  <a:srgbClr val="3526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8-902-946-37-97</a:t>
            </a:r>
            <a:endParaRPr lang="ru-RU" sz="1600" spc="226" dirty="0">
              <a:solidFill>
                <a:srgbClr val="3526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37AB2-F7B0-4B0F-9518-20A8A040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3" y="286603"/>
            <a:ext cx="10882312" cy="134693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Основания организации деятельности городской базовой площадки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238291"/>
              </p:ext>
            </p:extLst>
          </p:nvPr>
        </p:nvGraphicFramePr>
        <p:xfrm>
          <a:off x="1514475" y="1760634"/>
          <a:ext cx="9836012" cy="4838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6012">
                  <a:extLst>
                    <a:ext uri="{9D8B030D-6E8A-4147-A177-3AD203B41FA5}">
                      <a16:colId xmlns:a16="http://schemas.microsoft.com/office/drawing/2014/main" val="266570028"/>
                    </a:ext>
                  </a:extLst>
                </a:gridCol>
              </a:tblGrid>
              <a:tr h="483895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Распоряжение администрации г. Красноярска от 20.02.2014 N 56-р  (ред. от 19.06.2018)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«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 утверждении Положения о главном управлении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образования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администрации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города Красноярска»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985838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Для разработки и реализации в пределах своей компетенции единой стратегии развития муниципальной системы образования Управление:</a:t>
                      </a:r>
                    </a:p>
                    <a:p>
                      <a:pPr marL="985838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1) координирует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деятельность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муниципальных учреждений, проводит анализ и мониторинг их деятельности, создает городские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базовые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площадки по приоритетным направлениям развития муниципальной системы образования, в том числе по вопросам: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формирования здорового образа жизни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strike="sng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Приказ ГУО </a:t>
                      </a:r>
                      <a:r>
                        <a:rPr lang="en-US" sz="1400" b="0" u="none" strike="sng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№ 610/п от 18.12.2017, </a:t>
                      </a:r>
                      <a:r>
                        <a:rPr lang="ru-RU" sz="1400" b="0" u="none" strike="sng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«</a:t>
                      </a:r>
                      <a:r>
                        <a:rPr lang="en-US" sz="1400" b="0" u="none" strike="sng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Положение</a:t>
                      </a:r>
                      <a:r>
                        <a:rPr lang="en-US" sz="1400" b="0" u="none" strike="sng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 городской базовой площадке по решению задач развития МСО</a:t>
                      </a:r>
                      <a:r>
                        <a:rPr lang="ru-RU" sz="1400" b="0" u="none" strike="sng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»</a:t>
                      </a:r>
                      <a:r>
                        <a:rPr lang="en-US" sz="1400" b="0" u="none" strike="sng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sz="1400" b="0" u="none" strike="sngStrike" dirty="0" smtClean="0">
                        <a:solidFill>
                          <a:schemeClr val="accent2"/>
                        </a:solidFill>
                        <a:latin typeface="+mn-lt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0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Приказ</a:t>
                      </a:r>
                      <a:r>
                        <a:rPr lang="en-US" sz="1400" b="0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 ГУО 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362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/п 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от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22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.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08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.20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23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, 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«Об утверждении Положения 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о </a:t>
                      </a:r>
                      <a:r>
                        <a:rPr lang="ru-RU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городской базовой площадке»</a:t>
                      </a:r>
                      <a:r>
                        <a:rPr lang="en-US" sz="14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ru-RU" sz="1400" b="0" u="none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4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Дорожная карта реализации приоритетных направлений развития МСО г. Красноярска на 2023-2024 учебный год (проект).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ИП</a:t>
                      </a: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№ 608 от 24.08.2023 г. «О начале заявочной кампании на присвоение статуса муниципальной базовой площадки на 2023-2024 уч. год»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ru-RU" sz="1400" b="0" u="non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u="none" strike="sng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Приказ ГУО №459/п от 30.09.2022 о присвоении статуса ГБП на 2022-2023 уч. год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u="none" strike="sng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Приказ ГУО № 463/п от 03.10.2022 о присвоении статуса МБП на 2022-2023 уч. год</a:t>
                      </a:r>
                    </a:p>
                    <a:p>
                      <a:pPr marL="285750" lvl="0" indent="-28575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u="none" strike="sng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ГУО № 597п от 12.12.2022 о присвоении статуса ГБП на 2022-2023 уч. год №3</a:t>
                      </a:r>
                      <a:endParaRPr lang="ru-RU" sz="1400" b="0" u="none" strike="sng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74" marR="4467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98370"/>
                  </a:ext>
                </a:extLst>
              </a:tr>
            </a:tbl>
          </a:graphicData>
        </a:graphic>
      </p:graphicFrame>
      <p:sp>
        <p:nvSpPr>
          <p:cNvPr id="5" name="Google Shape;347;p34"/>
          <p:cNvSpPr txBox="1">
            <a:spLocks noGrp="1"/>
          </p:cNvSpPr>
          <p:nvPr>
            <p:ph type="sldNum" idx="12"/>
          </p:nvPr>
        </p:nvSpPr>
        <p:spPr>
          <a:xfrm>
            <a:off x="11460400" y="6333200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77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5AA9E-11D1-471D-8B7C-485BAB26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25" y="547849"/>
            <a:ext cx="10924310" cy="1325563"/>
          </a:xfrm>
        </p:spPr>
        <p:txBody>
          <a:bodyPr>
            <a:normAutofit/>
          </a:bodyPr>
          <a:lstStyle/>
          <a:p>
            <a:r>
              <a:rPr lang="ru-RU" sz="3200" b="1" dirty="0"/>
              <a:t>Базовые площадки </a:t>
            </a:r>
            <a:r>
              <a:rPr lang="ru-RU" sz="3200" b="1" dirty="0" smtClean="0"/>
              <a:t>2022-2023 </a:t>
            </a:r>
            <a:r>
              <a:rPr lang="ru-RU" sz="3200" b="1" dirty="0"/>
              <a:t>учебного года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80049" y="2508428"/>
            <a:ext cx="3269672" cy="2660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 2022-2023 учебном году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действует </a:t>
            </a:r>
            <a:r>
              <a:rPr lang="ru-RU" b="1" dirty="0">
                <a:solidFill>
                  <a:srgbClr val="BD290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248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площадок: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на базе: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ДОУ –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127 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ОУ –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107 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УДО –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a typeface="Calibri" panose="020F0502020204030204" pitchFamily="34" charset="0"/>
              </a:rPr>
              <a:t> ЦППМСП – </a:t>
            </a:r>
            <a:r>
              <a:rPr lang="ru-RU" dirty="0" smtClean="0">
                <a:ea typeface="Calibri" panose="020F0502020204030204" pitchFamily="34" charset="0"/>
              </a:rPr>
              <a:t>6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676325"/>
              </p:ext>
            </p:extLst>
          </p:nvPr>
        </p:nvGraphicFramePr>
        <p:xfrm>
          <a:off x="685800" y="1932710"/>
          <a:ext cx="7481455" cy="323619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538884">
                  <a:extLst>
                    <a:ext uri="{9D8B030D-6E8A-4147-A177-3AD203B41FA5}">
                      <a16:colId xmlns:a16="http://schemas.microsoft.com/office/drawing/2014/main" val="180880906"/>
                    </a:ext>
                  </a:extLst>
                </a:gridCol>
                <a:gridCol w="1363963">
                  <a:extLst>
                    <a:ext uri="{9D8B030D-6E8A-4147-A177-3AD203B41FA5}">
                      <a16:colId xmlns:a16="http://schemas.microsoft.com/office/drawing/2014/main" val="4017183843"/>
                    </a:ext>
                  </a:extLst>
                </a:gridCol>
                <a:gridCol w="1186887">
                  <a:extLst>
                    <a:ext uri="{9D8B030D-6E8A-4147-A177-3AD203B41FA5}">
                      <a16:colId xmlns:a16="http://schemas.microsoft.com/office/drawing/2014/main" val="3206642379"/>
                    </a:ext>
                  </a:extLst>
                </a:gridCol>
                <a:gridCol w="1186887">
                  <a:extLst>
                    <a:ext uri="{9D8B030D-6E8A-4147-A177-3AD203B41FA5}">
                      <a16:colId xmlns:a16="http://schemas.microsoft.com/office/drawing/2014/main" val="3125630043"/>
                    </a:ext>
                  </a:extLst>
                </a:gridCol>
                <a:gridCol w="1204834">
                  <a:extLst>
                    <a:ext uri="{9D8B030D-6E8A-4147-A177-3AD203B41FA5}">
                      <a16:colId xmlns:a16="http://schemas.microsoft.com/office/drawing/2014/main" val="3875181451"/>
                    </a:ext>
                  </a:extLst>
                </a:gridCol>
              </a:tblGrid>
              <a:tr h="4815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Уровень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Муниципальный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50703"/>
                  </a:ext>
                </a:extLst>
              </a:tr>
              <a:tr h="4432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Тип площадки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ДОУ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ОУ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УДО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ЦППМСП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248366"/>
                  </a:ext>
                </a:extLst>
              </a:tr>
              <a:tr h="4815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Разработческие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20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22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0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920372"/>
                  </a:ext>
                </a:extLst>
              </a:tr>
              <a:tr h="4815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Инновационные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73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13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0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0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860128"/>
                  </a:ext>
                </a:extLst>
              </a:tr>
              <a:tr h="4815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Стажировочные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10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5457995"/>
                  </a:ext>
                </a:extLst>
              </a:tr>
              <a:tr h="4815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Опорные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16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59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4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6507173"/>
                  </a:ext>
                </a:extLst>
              </a:tr>
              <a:tr h="3851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Экспериментальные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8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8</a:t>
                      </a: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0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018158"/>
                  </a:ext>
                </a:extLst>
              </a:tr>
            </a:tbl>
          </a:graphicData>
        </a:graphic>
      </p:graphicFrame>
      <p:sp>
        <p:nvSpPr>
          <p:cNvPr id="8" name="Google Shape;347;p34"/>
          <p:cNvSpPr txBox="1">
            <a:spLocks noGrp="1"/>
          </p:cNvSpPr>
          <p:nvPr>
            <p:ph type="sldNum" idx="12"/>
          </p:nvPr>
        </p:nvSpPr>
        <p:spPr>
          <a:xfrm>
            <a:off x="11307444" y="6333134"/>
            <a:ext cx="884555" cy="524865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4</a:t>
            </a:fld>
            <a:endParaRPr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187" y="212390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4"/>
          <p:cNvSpPr/>
          <p:nvPr/>
        </p:nvSpPr>
        <p:spPr>
          <a:xfrm>
            <a:off x="9822127" y="0"/>
            <a:ext cx="2369883" cy="6858000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rgbClr val="009BB9"/>
              </a:gs>
              <a:gs pos="100000">
                <a:srgbClr val="BD290C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34"/>
          <p:cNvSpPr/>
          <p:nvPr/>
        </p:nvSpPr>
        <p:spPr>
          <a:xfrm>
            <a:off x="10353938" y="1"/>
            <a:ext cx="1838069" cy="1858772"/>
          </a:xfrm>
          <a:custGeom>
            <a:avLst/>
            <a:gdLst/>
            <a:ahLst/>
            <a:cxnLst/>
            <a:rect l="l" t="t" r="r" b="b"/>
            <a:pathLst>
              <a:path w="1838070" h="1858772" extrusionOk="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rgbClr val="009BB9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1472" y="324183"/>
            <a:ext cx="7869072" cy="835878"/>
          </a:xfrm>
        </p:spPr>
        <p:txBody>
          <a:bodyPr/>
          <a:lstStyle/>
          <a:p>
            <a:r>
              <a:rPr lang="ru-RU" dirty="0" smtClean="0"/>
              <a:t>Заявочная кампания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83059" y="1825625"/>
            <a:ext cx="5636741" cy="46493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9" name="Объект 68"/>
          <p:cNvSpPr>
            <a:spLocks noGrp="1"/>
          </p:cNvSpPr>
          <p:nvPr>
            <p:ph sz="half" idx="2"/>
          </p:nvPr>
        </p:nvSpPr>
        <p:spPr>
          <a:xfrm>
            <a:off x="358347" y="1359243"/>
            <a:ext cx="6314302" cy="549875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6400" dirty="0"/>
              <a:t>Образовательным организациям, претендующим на статус городской базовой площадки, необходимо:</a:t>
            </a:r>
          </a:p>
          <a:p>
            <a:pPr lvl="0">
              <a:lnSpc>
                <a:spcPct val="120000"/>
              </a:lnSpc>
            </a:pPr>
            <a:r>
              <a:rPr lang="ru-RU" sz="6400" dirty="0"/>
              <a:t>Ознакомиться с новым Положением о городской базовой </a:t>
            </a:r>
            <a:r>
              <a:rPr lang="ru-RU" sz="6400" dirty="0" smtClean="0"/>
              <a:t>площадке;</a:t>
            </a:r>
          </a:p>
          <a:p>
            <a:pPr lvl="0">
              <a:lnSpc>
                <a:spcPct val="120000"/>
              </a:lnSpc>
            </a:pPr>
            <a:r>
              <a:rPr lang="ru-RU" sz="6400" dirty="0" smtClean="0"/>
              <a:t>Определить </a:t>
            </a:r>
            <a:r>
              <a:rPr lang="ru-RU" sz="6400" dirty="0"/>
              <a:t>тип заявляемой городской базовой </a:t>
            </a:r>
            <a:r>
              <a:rPr lang="ru-RU" sz="6400" dirty="0" smtClean="0"/>
              <a:t>площадки;</a:t>
            </a:r>
            <a:endParaRPr lang="ru-RU" sz="6400" dirty="0"/>
          </a:p>
          <a:p>
            <a:pPr lvl="0">
              <a:lnSpc>
                <a:spcPct val="120000"/>
              </a:lnSpc>
            </a:pPr>
            <a:r>
              <a:rPr lang="ru-RU" sz="6400" dirty="0"/>
              <a:t>Сформулировать тематику базовой площадки согласно задачам развития </a:t>
            </a:r>
            <a:r>
              <a:rPr lang="ru-RU" sz="6400" dirty="0" smtClean="0"/>
              <a:t>МСО; </a:t>
            </a:r>
          </a:p>
          <a:p>
            <a:pPr lvl="0">
              <a:lnSpc>
                <a:spcPct val="120000"/>
              </a:lnSpc>
            </a:pPr>
            <a:r>
              <a:rPr lang="ru-RU" sz="6400" dirty="0" smtClean="0"/>
              <a:t>Подготовить </a:t>
            </a:r>
            <a:r>
              <a:rPr lang="ru-RU" sz="6400" dirty="0"/>
              <a:t>заявку </a:t>
            </a:r>
            <a:r>
              <a:rPr lang="ru-RU" sz="6400" dirty="0" smtClean="0"/>
              <a:t>и </a:t>
            </a:r>
            <a:r>
              <a:rPr lang="ru-RU" sz="6400" dirty="0"/>
              <a:t>план деятельности городской базовой </a:t>
            </a:r>
            <a:r>
              <a:rPr lang="ru-RU" sz="6400" dirty="0" smtClean="0"/>
              <a:t>площадки, включая </a:t>
            </a:r>
            <a:r>
              <a:rPr lang="ru-RU" sz="6400" dirty="0"/>
              <a:t>участие в мероприятиях различного </a:t>
            </a:r>
            <a:r>
              <a:rPr lang="ru-RU" sz="6400" dirty="0" smtClean="0"/>
              <a:t>уровня;</a:t>
            </a:r>
            <a:endParaRPr lang="ru-RU" sz="6400" dirty="0"/>
          </a:p>
          <a:p>
            <a:pPr lvl="0">
              <a:lnSpc>
                <a:spcPct val="120000"/>
              </a:lnSpc>
            </a:pPr>
            <a:r>
              <a:rPr lang="ru-RU" sz="6400" dirty="0"/>
              <a:t>Направить подготовленные материалы на адрес</a:t>
            </a:r>
            <a:r>
              <a:rPr lang="ru-RU" sz="6400" b="1" dirty="0"/>
              <a:t> </a:t>
            </a:r>
            <a:r>
              <a:rPr lang="en-US" sz="6400" u="sng" dirty="0" err="1">
                <a:hlinkClick r:id="rId3"/>
              </a:rPr>
              <a:t>bp</a:t>
            </a:r>
            <a:r>
              <a:rPr lang="ru-RU" sz="6400" u="sng" dirty="0">
                <a:hlinkClick r:id="rId3"/>
              </a:rPr>
              <a:t>@kimc.ms</a:t>
            </a:r>
            <a:r>
              <a:rPr lang="ru-RU" sz="6400" b="1" dirty="0"/>
              <a:t> в период с 24 августа по 15 сентября 2023 года;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/>
              <a:t>По результатам заявочной кампании статус городской базовой площадки будет присвоен соответствующим приказом Главного управления образования администрации г. Красноярска </a:t>
            </a:r>
            <a:r>
              <a:rPr lang="ru-RU" sz="6400" b="1" dirty="0"/>
              <a:t>в октябре 2023 года.</a:t>
            </a:r>
            <a:endParaRPr lang="ru-RU" sz="6400" dirty="0"/>
          </a:p>
          <a:p>
            <a:endParaRPr lang="ru-RU" dirty="0"/>
          </a:p>
        </p:txBody>
      </p:sp>
      <p:sp>
        <p:nvSpPr>
          <p:cNvPr id="347" name="Google Shape;347;p34"/>
          <p:cNvSpPr txBox="1">
            <a:spLocks noGrp="1"/>
          </p:cNvSpPr>
          <p:nvPr>
            <p:ph type="sldNum" sz="quarter" idx="12"/>
          </p:nvPr>
        </p:nvSpPr>
        <p:spPr>
          <a:xfrm>
            <a:off x="11492345" y="6492875"/>
            <a:ext cx="699655" cy="365125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5</a:t>
            </a:fld>
            <a:endParaRPr dirty="0"/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3934" y="1265386"/>
            <a:ext cx="5226623" cy="5263850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078" y="342677"/>
            <a:ext cx="1441615" cy="810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63570" y="365125"/>
            <a:ext cx="5991818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Изменения в заявке</a:t>
            </a:r>
            <a:endParaRPr lang="ru-RU" dirty="0"/>
          </a:p>
        </p:txBody>
      </p:sp>
      <p:sp>
        <p:nvSpPr>
          <p:cNvPr id="5" name="Google Shape;347;p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6</a:t>
            </a:fld>
            <a:endParaRPr dirty="0"/>
          </a:p>
        </p:txBody>
      </p:sp>
      <p:grpSp>
        <p:nvGrpSpPr>
          <p:cNvPr id="2" name="Google Shape;4986;p81"/>
          <p:cNvGrpSpPr/>
          <p:nvPr/>
        </p:nvGrpSpPr>
        <p:grpSpPr>
          <a:xfrm>
            <a:off x="0" y="0"/>
            <a:ext cx="5588758" cy="1889185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4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16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6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4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2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8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0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3" name="Прямоугольник 22"/>
          <p:cNvSpPr/>
          <p:nvPr/>
        </p:nvSpPr>
        <p:spPr>
          <a:xfrm>
            <a:off x="1196210" y="3244335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9BB9"/>
                </a:solidFill>
              </a:rPr>
              <a:t> </a:t>
            </a:r>
            <a:endParaRPr lang="ru-RU" sz="4800" b="1" dirty="0">
              <a:solidFill>
                <a:srgbClr val="009BB9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360590" y="4814325"/>
            <a:ext cx="2520831" cy="328183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458" y="1525110"/>
            <a:ext cx="3781425" cy="5048250"/>
          </a:xfrm>
          <a:prstGeom prst="rect">
            <a:avLst/>
          </a:prstGeom>
        </p:spPr>
      </p:pic>
      <p:sp>
        <p:nvSpPr>
          <p:cNvPr id="25" name="Текст 19"/>
          <p:cNvSpPr>
            <a:spLocks noGrp="1"/>
          </p:cNvSpPr>
          <p:nvPr>
            <p:ph sz="half" idx="2"/>
          </p:nvPr>
        </p:nvSpPr>
        <p:spPr>
          <a:xfrm>
            <a:off x="580480" y="2477779"/>
            <a:ext cx="5157787" cy="36845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Обоснование </a:t>
            </a:r>
            <a:r>
              <a:rPr lang="ru-RU" sz="2400" dirty="0"/>
              <a:t>с анализом кадрового, </a:t>
            </a:r>
            <a:r>
              <a:rPr lang="ru-RU" sz="2400" dirty="0" smtClean="0"/>
              <a:t>материально-технического, учебно-методического </a:t>
            </a:r>
            <a:r>
              <a:rPr lang="ru-RU" sz="2400" dirty="0"/>
              <a:t>потенциала образовательной организации 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459" y="111457"/>
            <a:ext cx="1441615" cy="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63570" y="365125"/>
            <a:ext cx="5991818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Изменения в заявке</a:t>
            </a:r>
            <a:endParaRPr lang="ru-RU" dirty="0"/>
          </a:p>
        </p:txBody>
      </p:sp>
      <p:sp>
        <p:nvSpPr>
          <p:cNvPr id="5" name="Google Shape;347;p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/>
            <a:fld id="{00000000-1234-1234-1234-123412341234}" type="slidenum">
              <a:rPr lang="en"/>
              <a:pPr algn="l"/>
              <a:t>7</a:t>
            </a:fld>
            <a:endParaRPr dirty="0"/>
          </a:p>
        </p:txBody>
      </p:sp>
      <p:grpSp>
        <p:nvGrpSpPr>
          <p:cNvPr id="2" name="Google Shape;4986;p81"/>
          <p:cNvGrpSpPr/>
          <p:nvPr/>
        </p:nvGrpSpPr>
        <p:grpSpPr>
          <a:xfrm>
            <a:off x="0" y="0"/>
            <a:ext cx="5588758" cy="1889185"/>
            <a:chOff x="3820100" y="3023049"/>
            <a:chExt cx="1178850" cy="491162"/>
          </a:xfrm>
          <a:gradFill>
            <a:gsLst>
              <a:gs pos="0">
                <a:schemeClr val="accent5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6" scaled="0"/>
          </a:gradFill>
        </p:grpSpPr>
        <p:grpSp>
          <p:nvGrpSpPr>
            <p:cNvPr id="4" name="Google Shape;4987;p81"/>
            <p:cNvGrpSpPr/>
            <p:nvPr/>
          </p:nvGrpSpPr>
          <p:grpSpPr>
            <a:xfrm>
              <a:off x="3820100" y="3023072"/>
              <a:ext cx="1178850" cy="491139"/>
              <a:chOff x="3820100" y="3023072"/>
              <a:chExt cx="1178850" cy="491139"/>
            </a:xfrm>
            <a:grpFill/>
          </p:grpSpPr>
          <p:sp>
            <p:nvSpPr>
              <p:cNvPr id="16" name="Google Shape;4988;p81"/>
              <p:cNvSpPr/>
              <p:nvPr/>
            </p:nvSpPr>
            <p:spPr>
              <a:xfrm>
                <a:off x="3820100" y="3023072"/>
                <a:ext cx="505424" cy="491139"/>
              </a:xfrm>
              <a:custGeom>
                <a:avLst/>
                <a:gdLst/>
                <a:ahLst/>
                <a:cxnLst/>
                <a:rect l="l" t="t" r="r" b="b"/>
                <a:pathLst>
                  <a:path w="45218" h="43940" extrusionOk="0">
                    <a:moveTo>
                      <a:pt x="0" y="0"/>
                    </a:moveTo>
                    <a:cubicBezTo>
                      <a:pt x="0" y="24200"/>
                      <a:pt x="19796" y="43939"/>
                      <a:pt x="44111" y="43939"/>
                    </a:cubicBezTo>
                    <a:lnTo>
                      <a:pt x="45218" y="43939"/>
                    </a:lnTo>
                    <a:lnTo>
                      <a:pt x="45218" y="34795"/>
                    </a:lnTo>
                    <a:lnTo>
                      <a:pt x="44111" y="34795"/>
                    </a:lnTo>
                    <a:cubicBezTo>
                      <a:pt x="24972" y="34795"/>
                      <a:pt x="9345" y="19439"/>
                      <a:pt x="9103" y="450"/>
                    </a:cubicBezTo>
                    <a:cubicBezTo>
                      <a:pt x="9103" y="301"/>
                      <a:pt x="9100" y="150"/>
                      <a:pt x="9100" y="0"/>
                    </a:cubicBez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7" name="Google Shape;4989;p81"/>
              <p:cNvSpPr/>
              <p:nvPr/>
            </p:nvSpPr>
            <p:spPr>
              <a:xfrm>
                <a:off x="4323828" y="3411976"/>
                <a:ext cx="675122" cy="102229"/>
              </a:xfrm>
              <a:custGeom>
                <a:avLst/>
                <a:gdLst/>
                <a:ahLst/>
                <a:cxnLst/>
                <a:rect l="l" t="t" r="r" b="b"/>
                <a:pathLst>
                  <a:path w="71590" h="9146" extrusionOk="0">
                    <a:moveTo>
                      <a:pt x="1" y="1"/>
                    </a:moveTo>
                    <a:lnTo>
                      <a:pt x="1" y="9145"/>
                    </a:lnTo>
                    <a:lnTo>
                      <a:pt x="71589" y="9145"/>
                    </a:lnTo>
                    <a:lnTo>
                      <a:pt x="71589" y="1"/>
                    </a:lnTo>
                    <a:close/>
                  </a:path>
                </a:pathLst>
              </a:custGeom>
              <a:solidFill>
                <a:srgbClr val="D7E2B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6" name="Google Shape;4990;p81"/>
            <p:cNvGrpSpPr/>
            <p:nvPr/>
          </p:nvGrpSpPr>
          <p:grpSpPr>
            <a:xfrm>
              <a:off x="4132439" y="3023645"/>
              <a:ext cx="611741" cy="179873"/>
              <a:chOff x="4132439" y="3023645"/>
              <a:chExt cx="611741" cy="179873"/>
            </a:xfrm>
            <a:grpFill/>
          </p:grpSpPr>
          <p:sp>
            <p:nvSpPr>
              <p:cNvPr id="14" name="Google Shape;4991;p81"/>
              <p:cNvSpPr/>
              <p:nvPr/>
            </p:nvSpPr>
            <p:spPr>
              <a:xfrm>
                <a:off x="4132439" y="3023645"/>
                <a:ext cx="190085" cy="177096"/>
              </a:xfrm>
              <a:custGeom>
                <a:avLst/>
                <a:gdLst/>
                <a:ahLst/>
                <a:cxnLst/>
                <a:rect l="l" t="t" r="r" b="b"/>
                <a:pathLst>
                  <a:path w="17006" h="15844" extrusionOk="0">
                    <a:moveTo>
                      <a:pt x="0" y="1"/>
                    </a:moveTo>
                    <a:cubicBezTo>
                      <a:pt x="0" y="5035"/>
                      <a:pt x="2405" y="9521"/>
                      <a:pt x="6124" y="12423"/>
                    </a:cubicBezTo>
                    <a:cubicBezTo>
                      <a:pt x="8932" y="14639"/>
                      <a:pt x="12404" y="15844"/>
                      <a:pt x="15981" y="15844"/>
                    </a:cubicBezTo>
                    <a:lnTo>
                      <a:pt x="17005" y="15844"/>
                    </a:lnTo>
                    <a:lnTo>
                      <a:pt x="17005" y="6962"/>
                    </a:lnTo>
                    <a:lnTo>
                      <a:pt x="15905" y="6962"/>
                    </a:lnTo>
                    <a:cubicBezTo>
                      <a:pt x="12043" y="6962"/>
                      <a:pt x="8822" y="3862"/>
                      <a:pt x="8822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" name="Google Shape;4992;p81"/>
              <p:cNvSpPr/>
              <p:nvPr/>
            </p:nvSpPr>
            <p:spPr>
              <a:xfrm>
                <a:off x="4318649" y="3099022"/>
                <a:ext cx="425531" cy="104496"/>
              </a:xfrm>
              <a:custGeom>
                <a:avLst/>
                <a:gdLst/>
                <a:ahLst/>
                <a:cxnLst/>
                <a:rect l="l" t="t" r="r" b="b"/>
                <a:pathLst>
                  <a:path w="18211" h="8881" extrusionOk="0">
                    <a:moveTo>
                      <a:pt x="0" y="0"/>
                    </a:moveTo>
                    <a:lnTo>
                      <a:pt x="0" y="8880"/>
                    </a:lnTo>
                    <a:lnTo>
                      <a:pt x="18210" y="8880"/>
                    </a:lnTo>
                    <a:lnTo>
                      <a:pt x="1821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" name="Google Shape;4993;p81"/>
            <p:cNvGrpSpPr/>
            <p:nvPr/>
          </p:nvGrpSpPr>
          <p:grpSpPr>
            <a:xfrm>
              <a:off x="3921811" y="3023049"/>
              <a:ext cx="1002397" cy="388943"/>
              <a:chOff x="3921811" y="3023049"/>
              <a:chExt cx="1002397" cy="388943"/>
            </a:xfrm>
            <a:grpFill/>
          </p:grpSpPr>
          <p:sp>
            <p:nvSpPr>
              <p:cNvPr id="12" name="Google Shape;4994;p81"/>
              <p:cNvSpPr/>
              <p:nvPr/>
            </p:nvSpPr>
            <p:spPr>
              <a:xfrm>
                <a:off x="3921811" y="3023049"/>
                <a:ext cx="403709" cy="388943"/>
              </a:xfrm>
              <a:custGeom>
                <a:avLst/>
                <a:gdLst/>
                <a:ahLst/>
                <a:cxnLst/>
                <a:rect l="l" t="t" r="r" b="b"/>
                <a:pathLst>
                  <a:path w="36118" h="34797" extrusionOk="0">
                    <a:moveTo>
                      <a:pt x="0" y="1"/>
                    </a:moveTo>
                    <a:cubicBezTo>
                      <a:pt x="0" y="152"/>
                      <a:pt x="3" y="301"/>
                      <a:pt x="3" y="452"/>
                    </a:cubicBezTo>
                    <a:cubicBezTo>
                      <a:pt x="245" y="19441"/>
                      <a:pt x="15879" y="34797"/>
                      <a:pt x="35018" y="34797"/>
                    </a:cubicBezTo>
                    <a:lnTo>
                      <a:pt x="36118" y="34797"/>
                    </a:lnTo>
                    <a:lnTo>
                      <a:pt x="36118" y="25652"/>
                    </a:lnTo>
                    <a:lnTo>
                      <a:pt x="34843" y="25652"/>
                    </a:lnTo>
                    <a:lnTo>
                      <a:pt x="34798" y="25632"/>
                    </a:lnTo>
                    <a:cubicBezTo>
                      <a:pt x="20649" y="25575"/>
                      <a:pt x="9181" y="14193"/>
                      <a:pt x="9115" y="123"/>
                    </a:cubicBezTo>
                    <a:cubicBezTo>
                      <a:pt x="9115" y="81"/>
                      <a:pt x="9108" y="42"/>
                      <a:pt x="9108" y="1"/>
                    </a:cubicBez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" name="Google Shape;4995;p81"/>
              <p:cNvSpPr/>
              <p:nvPr/>
            </p:nvSpPr>
            <p:spPr>
              <a:xfrm>
                <a:off x="4322109" y="3309770"/>
                <a:ext cx="602098" cy="102218"/>
              </a:xfrm>
              <a:custGeom>
                <a:avLst/>
                <a:gdLst/>
                <a:ahLst/>
                <a:cxnLst/>
                <a:rect l="l" t="t" r="r" b="b"/>
                <a:pathLst>
                  <a:path w="53867" h="9145" extrusionOk="0">
                    <a:moveTo>
                      <a:pt x="1" y="0"/>
                    </a:moveTo>
                    <a:lnTo>
                      <a:pt x="1" y="9145"/>
                    </a:lnTo>
                    <a:lnTo>
                      <a:pt x="53867" y="9145"/>
                    </a:lnTo>
                    <a:lnTo>
                      <a:pt x="53867" y="0"/>
                    </a:lnTo>
                    <a:close/>
                  </a:path>
                </a:pathLst>
              </a:custGeom>
              <a:solidFill>
                <a:srgbClr val="009B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8" name="Google Shape;4996;p81"/>
            <p:cNvGrpSpPr/>
            <p:nvPr/>
          </p:nvGrpSpPr>
          <p:grpSpPr>
            <a:xfrm>
              <a:off x="4023645" y="3023049"/>
              <a:ext cx="796822" cy="286722"/>
              <a:chOff x="4023645" y="3023049"/>
              <a:chExt cx="796822" cy="286722"/>
            </a:xfrm>
            <a:grpFill/>
          </p:grpSpPr>
          <p:sp>
            <p:nvSpPr>
              <p:cNvPr id="10" name="Google Shape;4997;p81"/>
              <p:cNvSpPr/>
              <p:nvPr/>
            </p:nvSpPr>
            <p:spPr>
              <a:xfrm>
                <a:off x="4023645" y="3023049"/>
                <a:ext cx="300664" cy="286524"/>
              </a:xfrm>
              <a:custGeom>
                <a:avLst/>
                <a:gdLst/>
                <a:ahLst/>
                <a:cxnLst/>
                <a:rect l="l" t="t" r="r" b="b"/>
                <a:pathLst>
                  <a:path w="26899" h="25634" extrusionOk="0">
                    <a:moveTo>
                      <a:pt x="1" y="1"/>
                    </a:moveTo>
                    <a:cubicBezTo>
                      <a:pt x="1" y="42"/>
                      <a:pt x="4" y="81"/>
                      <a:pt x="4" y="121"/>
                    </a:cubicBezTo>
                    <a:cubicBezTo>
                      <a:pt x="70" y="14193"/>
                      <a:pt x="11538" y="25575"/>
                      <a:pt x="25687" y="25630"/>
                    </a:cubicBezTo>
                    <a:cubicBezTo>
                      <a:pt x="25723" y="25630"/>
                      <a:pt x="25757" y="25634"/>
                      <a:pt x="25792" y="25634"/>
                    </a:cubicBezTo>
                    <a:lnTo>
                      <a:pt x="26899" y="25634"/>
                    </a:lnTo>
                    <a:lnTo>
                      <a:pt x="26899" y="15842"/>
                    </a:lnTo>
                    <a:lnTo>
                      <a:pt x="25768" y="15842"/>
                    </a:lnTo>
                    <a:cubicBezTo>
                      <a:pt x="22191" y="15842"/>
                      <a:pt x="18719" y="14637"/>
                      <a:pt x="15911" y="12423"/>
                    </a:cubicBezTo>
                    <a:cubicBezTo>
                      <a:pt x="12192" y="9521"/>
                      <a:pt x="9787" y="5035"/>
                      <a:pt x="9787" y="1"/>
                    </a:cubicBez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" name="Google Shape;4998;p81"/>
              <p:cNvSpPr/>
              <p:nvPr/>
            </p:nvSpPr>
            <p:spPr>
              <a:xfrm>
                <a:off x="4314850" y="3200125"/>
                <a:ext cx="505617" cy="109646"/>
              </a:xfrm>
              <a:custGeom>
                <a:avLst/>
                <a:gdLst/>
                <a:ahLst/>
                <a:cxnLst/>
                <a:rect l="l" t="t" r="r" b="b"/>
                <a:pathLst>
                  <a:path w="35055" h="9792" extrusionOk="0">
                    <a:moveTo>
                      <a:pt x="1" y="0"/>
                    </a:moveTo>
                    <a:lnTo>
                      <a:pt x="1" y="88"/>
                    </a:lnTo>
                    <a:lnTo>
                      <a:pt x="1" y="9792"/>
                    </a:lnTo>
                    <a:lnTo>
                      <a:pt x="35054" y="9792"/>
                    </a:lnTo>
                    <a:lnTo>
                      <a:pt x="35054" y="0"/>
                    </a:lnTo>
                    <a:close/>
                  </a:path>
                </a:pathLst>
              </a:custGeom>
              <a:solidFill>
                <a:srgbClr val="FFF2C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3" name="Прямоугольник 22"/>
          <p:cNvSpPr/>
          <p:nvPr/>
        </p:nvSpPr>
        <p:spPr>
          <a:xfrm>
            <a:off x="1196210" y="3244335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9BB9"/>
                </a:solidFill>
              </a:rPr>
              <a:t> </a:t>
            </a:r>
            <a:endParaRPr lang="ru-RU" sz="4800" b="1" dirty="0">
              <a:solidFill>
                <a:srgbClr val="009BB9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6D5B23D-847D-407D-A669-3865DB4D4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1924">
            <a:off x="10360590" y="4814325"/>
            <a:ext cx="2520831" cy="3281836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E478118-0245-43CB-BDF0-81870D5037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459" y="111457"/>
            <a:ext cx="1441615" cy="8109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493" y="1654083"/>
            <a:ext cx="356235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2"/>
          <p:cNvSpPr txBox="1">
            <a:spLocks noGrp="1"/>
          </p:cNvSpPr>
          <p:nvPr>
            <p:ph type="title" idx="4294967295"/>
          </p:nvPr>
        </p:nvSpPr>
        <p:spPr>
          <a:xfrm>
            <a:off x="349600" y="0"/>
            <a:ext cx="11492800" cy="622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lt1"/>
                </a:solidFill>
              </a:rPr>
              <a:t>Типы базовых площадок</a:t>
            </a:r>
            <a:endParaRPr sz="2800" b="1" dirty="0">
              <a:solidFill>
                <a:schemeClr val="lt1"/>
              </a:solidFill>
            </a:endParaRPr>
          </a:p>
        </p:txBody>
      </p:sp>
      <p:sp>
        <p:nvSpPr>
          <p:cNvPr id="476" name="Google Shape;476;p4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479" name="Google Shape;479;p42"/>
          <p:cNvSpPr txBox="1"/>
          <p:nvPr/>
        </p:nvSpPr>
        <p:spPr>
          <a:xfrm>
            <a:off x="4177508" y="622699"/>
            <a:ext cx="3773818" cy="290823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200" b="1" dirty="0" smtClean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Инновационная</a:t>
            </a:r>
            <a:endParaRPr sz="1200" b="1" dirty="0">
              <a:solidFill>
                <a:schemeClr val="dk1"/>
              </a:solidFill>
              <a:ea typeface="Fira Sans"/>
              <a:cs typeface="Fira Sans"/>
              <a:sym typeface="Fira Sans"/>
            </a:endParaRPr>
          </a:p>
          <a:p>
            <a:pPr algn="just"/>
            <a:r>
              <a:rPr lang="en-US" sz="1200" dirty="0"/>
              <a:t>Ввнедряющая и доводящая идею или разработанный вариант решения актуальной задачи направления развития муниципальной системы образования до практического применения в образовательных </a:t>
            </a:r>
            <a:r>
              <a:rPr lang="ru-RU" sz="1200" dirty="0" smtClean="0"/>
              <a:t> о</a:t>
            </a:r>
            <a:r>
              <a:rPr lang="en-US" sz="1200" dirty="0" smtClean="0"/>
              <a:t>рганизациях</a:t>
            </a:r>
            <a:r>
              <a:rPr lang="ru-RU" sz="1200" dirty="0" smtClean="0"/>
              <a:t> </a:t>
            </a:r>
            <a:r>
              <a:rPr lang="en-US" sz="1200" dirty="0" smtClean="0"/>
              <a:t>Деятельность </a:t>
            </a:r>
            <a:r>
              <a:rPr lang="en-US" sz="1200" dirty="0"/>
              <a:t>площадки предполагает изучение, освоение и внедрение в </a:t>
            </a:r>
            <a:r>
              <a:rPr lang="en-US" sz="1200" dirty="0" err="1"/>
              <a:t>деятельность</a:t>
            </a:r>
            <a:r>
              <a:rPr lang="en-US" sz="1200" dirty="0"/>
              <a:t> образовательной организации инновационной идеи или практики. </a:t>
            </a:r>
          </a:p>
          <a:p>
            <a:pPr algn="just"/>
            <a:r>
              <a:rPr lang="en-US" sz="1200" b="1" dirty="0"/>
              <a:t>Продукт площадки</a:t>
            </a:r>
            <a:r>
              <a:rPr lang="en-US" sz="1200" dirty="0"/>
              <a:t>: отчёт о степени освоения и внедрения инновационной идеи или практики, адекватности и применимости в условиях образовательной организации, продуктивности и </a:t>
            </a:r>
            <a:r>
              <a:rPr lang="en-US" sz="1200" dirty="0" err="1"/>
              <a:t>возникших</a:t>
            </a:r>
            <a:r>
              <a:rPr lang="en-US" sz="1200" dirty="0"/>
              <a:t> </a:t>
            </a:r>
            <a:r>
              <a:rPr lang="en-US" sz="1200" dirty="0" err="1"/>
              <a:t>эффектах</a:t>
            </a:r>
            <a:endParaRPr sz="1200" b="1" dirty="0">
              <a:ea typeface="Fira Sans"/>
              <a:cs typeface="Fira Sans"/>
              <a:sym typeface="Fira Sans"/>
            </a:endParaRPr>
          </a:p>
        </p:txBody>
      </p:sp>
      <p:sp>
        <p:nvSpPr>
          <p:cNvPr id="482" name="Google Shape;482;p42"/>
          <p:cNvSpPr txBox="1"/>
          <p:nvPr/>
        </p:nvSpPr>
        <p:spPr>
          <a:xfrm>
            <a:off x="7951326" y="622699"/>
            <a:ext cx="3891073" cy="286093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200" b="1" dirty="0" smtClean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Стажировочная</a:t>
            </a:r>
          </a:p>
          <a:p>
            <a:pPr algn="just"/>
            <a:r>
              <a:rPr lang="en-US" sz="1200" dirty="0"/>
              <a:t>Организующая образовательную </a:t>
            </a:r>
            <a:r>
              <a:rPr lang="en-US" sz="1200" dirty="0" err="1"/>
              <a:t>деятельность</a:t>
            </a:r>
            <a:r>
              <a:rPr lang="en-US" sz="1200" dirty="0"/>
              <a:t> по освоению опыта решения актуальной задачи направления развития или проблемы муниципальной системы образования;</a:t>
            </a:r>
          </a:p>
          <a:p>
            <a:pPr algn="just"/>
            <a:r>
              <a:rPr lang="en-US" sz="1200" dirty="0"/>
              <a:t>Деятельность площадки отражается в программе стажировок на период текущего учебного года для представителей образовательных организаций. </a:t>
            </a:r>
          </a:p>
          <a:p>
            <a:pPr algn="just"/>
            <a:r>
              <a:rPr lang="en-US" sz="1200" b="1" dirty="0"/>
              <a:t>Продукт площадки</a:t>
            </a:r>
            <a:r>
              <a:rPr lang="en-US" sz="1200" dirty="0"/>
              <a:t>: отчёт о степени распространения и освоения успешного опыта с указанием масштаба и количества стажирующихся.</a:t>
            </a:r>
          </a:p>
          <a:p>
            <a:endParaRPr sz="1200" b="1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83" name="Google Shape;483;p42"/>
          <p:cNvSpPr txBox="1"/>
          <p:nvPr/>
        </p:nvSpPr>
        <p:spPr>
          <a:xfrm>
            <a:off x="349599" y="622700"/>
            <a:ext cx="3827907" cy="28370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sz="1200" b="1" dirty="0" smtClean="0"/>
              <a:t>Разработческая</a:t>
            </a:r>
          </a:p>
          <a:p>
            <a:pPr lvl="0" algn="just">
              <a:spcBef>
                <a:spcPct val="0"/>
              </a:spcBef>
            </a:pPr>
            <a:r>
              <a:rPr lang="en-US" sz="1200" dirty="0" smtClean="0"/>
              <a:t>Генерирующая </a:t>
            </a:r>
            <a:r>
              <a:rPr lang="en-US" sz="1200" dirty="0"/>
              <a:t>идею и создающая вариант решения актуальной задачи направления развития или проблемы деятельности муниципальной системы образования;</a:t>
            </a:r>
          </a:p>
          <a:p>
            <a:pPr lvl="0" algn="just">
              <a:spcBef>
                <a:spcPct val="0"/>
              </a:spcBef>
            </a:pPr>
            <a:r>
              <a:rPr lang="en-US" sz="1200" b="1" dirty="0"/>
              <a:t>Деятельность площадки </a:t>
            </a:r>
            <a:r>
              <a:rPr lang="en-US" sz="1200" dirty="0"/>
              <a:t>предполагает проведение цикла семинаров по разработке варианта решения актуальной задачи или проблемы деятельности муниципальной системы. </a:t>
            </a:r>
          </a:p>
          <a:p>
            <a:pPr lvl="0" algn="just">
              <a:spcBef>
                <a:spcPct val="0"/>
              </a:spcBef>
            </a:pPr>
            <a:r>
              <a:rPr lang="en-US" sz="1200" b="1" dirty="0"/>
              <a:t>Продукт площадки</a:t>
            </a:r>
            <a:r>
              <a:rPr lang="en-US" sz="1200" dirty="0"/>
              <a:t>: описание разработки</a:t>
            </a:r>
            <a:r>
              <a:rPr lang="en-US" sz="1200" dirty="0" smtClean="0"/>
              <a:t>/</a:t>
            </a:r>
            <a:r>
              <a:rPr lang="ru-RU" sz="1200" dirty="0" smtClean="0"/>
              <a:t> </a:t>
            </a:r>
            <a:r>
              <a:rPr lang="en-US" sz="1200" dirty="0" smtClean="0"/>
              <a:t>модели</a:t>
            </a:r>
            <a:r>
              <a:rPr lang="en-US" sz="1200" dirty="0"/>
              <a:t>, методические рекомендации</a:t>
            </a:r>
          </a:p>
        </p:txBody>
      </p:sp>
      <p:sp>
        <p:nvSpPr>
          <p:cNvPr id="484" name="Google Shape;484;p42"/>
          <p:cNvSpPr txBox="1"/>
          <p:nvPr/>
        </p:nvSpPr>
        <p:spPr>
          <a:xfrm>
            <a:off x="349600" y="3459745"/>
            <a:ext cx="5746318" cy="27345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200" b="1" dirty="0" smtClean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Опорная</a:t>
            </a:r>
          </a:p>
          <a:p>
            <a:pPr algn="just"/>
            <a:r>
              <a:rPr lang="en-US" sz="1200" dirty="0"/>
              <a:t>Реализующая аспект деятельности по совершенствованию функционирования образовательных организаций;</a:t>
            </a:r>
          </a:p>
          <a:p>
            <a:pPr algn="just"/>
            <a:r>
              <a:rPr lang="en-US" sz="1200" b="1" dirty="0"/>
              <a:t>Деятельность площадки </a:t>
            </a:r>
            <a:r>
              <a:rPr lang="en-US" sz="1200" dirty="0"/>
              <a:t>заключается в проведении демонстрационных </a:t>
            </a:r>
            <a:r>
              <a:rPr lang="en-US" sz="1200" dirty="0" smtClean="0"/>
              <a:t>мероприятий </a:t>
            </a:r>
            <a:r>
              <a:rPr lang="en-US" sz="1200" dirty="0"/>
              <a:t>и образовательных семинаров с представлением опыта эффективной деятельности образовательной организации по актуальному направлению развития муниципальной системы образования. </a:t>
            </a:r>
          </a:p>
          <a:p>
            <a:pPr algn="just"/>
            <a:r>
              <a:rPr lang="en-US" sz="1200" b="1" dirty="0"/>
              <a:t>Продукт площадки</a:t>
            </a:r>
            <a:r>
              <a:rPr lang="en-US" sz="1200" dirty="0"/>
              <a:t>: отзывы и экспертные отношения к успешному опыту, представляемому на муниципальном, региональной и федеральном уровнях. Наличие публикаций </a:t>
            </a:r>
            <a:r>
              <a:rPr lang="en-US" sz="1200" dirty="0" err="1"/>
              <a:t>об</a:t>
            </a:r>
            <a:r>
              <a:rPr lang="en-US" sz="1200" dirty="0"/>
              <a:t> успешном опыте, представляемом на муниципальной базовой площадке</a:t>
            </a:r>
          </a:p>
          <a:p>
            <a:endParaRPr sz="1200" b="1" dirty="0">
              <a:solidFill>
                <a:schemeClr val="dk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85" name="Google Shape;485;p42"/>
          <p:cNvSpPr txBox="1"/>
          <p:nvPr/>
        </p:nvSpPr>
        <p:spPr>
          <a:xfrm>
            <a:off x="6108135" y="3459745"/>
            <a:ext cx="5746400" cy="274932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200" b="1" dirty="0" smtClean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Экспериментальная</a:t>
            </a:r>
            <a:endParaRPr sz="1200" b="1" dirty="0">
              <a:solidFill>
                <a:schemeClr val="dk1"/>
              </a:solidFill>
              <a:ea typeface="Fira Sans"/>
              <a:cs typeface="Fira Sans"/>
              <a:sym typeface="Fira Sans"/>
            </a:endParaRPr>
          </a:p>
          <a:p>
            <a:pPr lvl="0" algn="just">
              <a:spcAft>
                <a:spcPts val="0"/>
              </a:spcAft>
            </a:pPr>
            <a:r>
              <a:rPr lang="ru-RU" sz="1200" dirty="0" smtClean="0"/>
              <a:t>Осуществляющая </a:t>
            </a:r>
            <a:r>
              <a:rPr lang="ru-RU" sz="1200" dirty="0"/>
              <a:t>нововведение в режиме апробации планируемых изменений в муниципальной системе образования</a:t>
            </a:r>
            <a:r>
              <a:rPr lang="ru-RU" sz="1200" dirty="0"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200" b="1" dirty="0"/>
              <a:t>Деятельность площадки </a:t>
            </a:r>
            <a:r>
              <a:rPr lang="ru-RU" sz="1200" dirty="0"/>
              <a:t>предполагает проведение различных мероприятий исследовательского характера с получением опыта по применению то или иного новшества в условиях конкретной образовательной организации для возможного распространения в других организациях муниципальной системы образования.</a:t>
            </a:r>
          </a:p>
          <a:p>
            <a:pPr algn="just"/>
            <a:r>
              <a:rPr lang="ru-RU" sz="1200" b="1" dirty="0"/>
              <a:t>Продукт площадки</a:t>
            </a:r>
            <a:r>
              <a:rPr lang="ru-RU" sz="1200" dirty="0"/>
              <a:t>: отчёт о степени возможного использования новшества в деятельности образовательной организации, его практичности, эффективности, адекватности условиям организации. </a:t>
            </a:r>
          </a:p>
        </p:txBody>
      </p:sp>
      <p:sp>
        <p:nvSpPr>
          <p:cNvPr id="486" name="Google Shape;486;p42"/>
          <p:cNvSpPr/>
          <p:nvPr/>
        </p:nvSpPr>
        <p:spPr>
          <a:xfrm>
            <a:off x="5829869" y="3493692"/>
            <a:ext cx="287868" cy="2861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sp>
        <p:nvSpPr>
          <p:cNvPr id="488" name="Google Shape;488;p42"/>
          <p:cNvSpPr/>
          <p:nvPr/>
        </p:nvSpPr>
        <p:spPr>
          <a:xfrm>
            <a:off x="3848107" y="659770"/>
            <a:ext cx="276117" cy="276100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sp>
        <p:nvSpPr>
          <p:cNvPr id="489" name="Google Shape;489;p42"/>
          <p:cNvSpPr/>
          <p:nvPr/>
        </p:nvSpPr>
        <p:spPr>
          <a:xfrm>
            <a:off x="11442804" y="679181"/>
            <a:ext cx="262683" cy="276941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grpSp>
        <p:nvGrpSpPr>
          <p:cNvPr id="490" name="Google Shape;490;p42"/>
          <p:cNvGrpSpPr/>
          <p:nvPr/>
        </p:nvGrpSpPr>
        <p:grpSpPr>
          <a:xfrm>
            <a:off x="11442804" y="3522649"/>
            <a:ext cx="311336" cy="228271"/>
            <a:chOff x="4610450" y="3703750"/>
            <a:chExt cx="453050" cy="332175"/>
          </a:xfrm>
        </p:grpSpPr>
        <p:sp>
          <p:nvSpPr>
            <p:cNvPr id="491" name="Google Shape;491;p42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92" name="Google Shape;492;p42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</p:grpSp>
      <p:grpSp>
        <p:nvGrpSpPr>
          <p:cNvPr id="504" name="Google Shape;504;p42"/>
          <p:cNvGrpSpPr/>
          <p:nvPr/>
        </p:nvGrpSpPr>
        <p:grpSpPr>
          <a:xfrm>
            <a:off x="7551787" y="689425"/>
            <a:ext cx="370933" cy="355815"/>
            <a:chOff x="5241175" y="4959100"/>
            <a:chExt cx="539775" cy="517775"/>
          </a:xfrm>
        </p:grpSpPr>
        <p:sp>
          <p:nvSpPr>
            <p:cNvPr id="505" name="Google Shape;505;p42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6" name="Google Shape;506;p4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7" name="Google Shape;507;p4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9" name="Google Shape;509;p4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10" name="Google Shape;510;p42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2"/>
          <p:cNvSpPr txBox="1">
            <a:spLocks noGrp="1"/>
          </p:cNvSpPr>
          <p:nvPr>
            <p:ph type="title" idx="4294967295"/>
          </p:nvPr>
        </p:nvSpPr>
        <p:spPr>
          <a:xfrm>
            <a:off x="349600" y="0"/>
            <a:ext cx="11492800" cy="622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lt1"/>
                </a:solidFill>
              </a:rPr>
              <a:t>Типы базовых площадок на 2023-2024 уч. год</a:t>
            </a:r>
            <a:endParaRPr sz="2800" b="1" dirty="0">
              <a:solidFill>
                <a:schemeClr val="lt1"/>
              </a:solidFill>
            </a:endParaRPr>
          </a:p>
        </p:txBody>
      </p:sp>
      <p:sp>
        <p:nvSpPr>
          <p:cNvPr id="476" name="Google Shape;476;p4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479" name="Google Shape;479;p42"/>
          <p:cNvSpPr txBox="1"/>
          <p:nvPr/>
        </p:nvSpPr>
        <p:spPr>
          <a:xfrm>
            <a:off x="6086900" y="622699"/>
            <a:ext cx="5773003" cy="285792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200" b="1" dirty="0" smtClean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Инновационная</a:t>
            </a:r>
            <a:endParaRPr sz="1200" b="1" dirty="0">
              <a:solidFill>
                <a:schemeClr val="dk1"/>
              </a:solidFill>
              <a:ea typeface="Fira Sans"/>
              <a:cs typeface="Fira Sans"/>
              <a:sym typeface="Fira Sans"/>
            </a:endParaRPr>
          </a:p>
          <a:p>
            <a:pPr algn="just"/>
            <a:r>
              <a:rPr lang="ru-RU" sz="1200" dirty="0"/>
              <a:t>направленная на совершенствование учебно-методического, организационного, правового, финансово-экономического, кадрового и материально-технического обеспечения образовательной </a:t>
            </a:r>
            <a:r>
              <a:rPr lang="ru-RU" sz="1200" dirty="0" smtClean="0"/>
              <a:t>деятельности.</a:t>
            </a:r>
          </a:p>
          <a:p>
            <a:pPr algn="just"/>
            <a:r>
              <a:rPr lang="ru-RU" sz="1200" b="1" dirty="0" smtClean="0"/>
              <a:t>Деятельность</a:t>
            </a:r>
            <a:r>
              <a:rPr lang="en-US" sz="1200" b="1" dirty="0" smtClean="0"/>
              <a:t> </a:t>
            </a:r>
            <a:r>
              <a:rPr lang="en-US" sz="1200" b="1" dirty="0"/>
              <a:t>площадки </a:t>
            </a:r>
            <a:r>
              <a:rPr lang="en-US" sz="1200" dirty="0"/>
              <a:t>предполагает </a:t>
            </a:r>
            <a:r>
              <a:rPr lang="ru-RU" sz="1200" dirty="0"/>
              <a:t>совершенствование образовательной и управленческой деятельности </a:t>
            </a:r>
            <a:r>
              <a:rPr lang="ru-RU" sz="1200" dirty="0" smtClean="0"/>
              <a:t>образовательной </a:t>
            </a:r>
            <a:r>
              <a:rPr lang="ru-RU" sz="1200" dirty="0"/>
              <a:t>организации</a:t>
            </a:r>
            <a:r>
              <a:rPr lang="ru-RU" sz="1200" i="1" dirty="0"/>
              <a:t>. </a:t>
            </a:r>
            <a:endParaRPr lang="ru-RU" sz="1200" i="1" dirty="0" smtClean="0"/>
          </a:p>
          <a:p>
            <a:pPr algn="just"/>
            <a:r>
              <a:rPr lang="ru-RU" sz="1200" dirty="0" smtClean="0"/>
              <a:t>Наличие куратора из ВУЗов, ИПК и т.п. приветствуется.</a:t>
            </a:r>
          </a:p>
          <a:p>
            <a:pPr algn="just"/>
            <a:r>
              <a:rPr lang="ru-RU" sz="1200" b="1" dirty="0" smtClean="0"/>
              <a:t>Продукт</a:t>
            </a:r>
            <a:r>
              <a:rPr lang="en-US" sz="1200" b="1" dirty="0" smtClean="0"/>
              <a:t> </a:t>
            </a:r>
            <a:r>
              <a:rPr lang="en-US" sz="1200" b="1" dirty="0"/>
              <a:t>площадки</a:t>
            </a:r>
            <a:r>
              <a:rPr lang="en-US" sz="1200" dirty="0"/>
              <a:t>: </a:t>
            </a:r>
            <a:r>
              <a:rPr lang="ru-RU" sz="1200" dirty="0"/>
              <a:t>оформленный позитивный опыт решения актуальной проблемы или задачи развития муниципальной системы образования на уровне образовательной организации; методические рекомендации.</a:t>
            </a:r>
            <a:endParaRPr sz="1200" b="1" dirty="0">
              <a:ea typeface="Fira Sans"/>
              <a:cs typeface="Fira Sans"/>
              <a:sym typeface="Fira Sans"/>
            </a:endParaRPr>
          </a:p>
        </p:txBody>
      </p:sp>
      <p:sp>
        <p:nvSpPr>
          <p:cNvPr id="483" name="Google Shape;483;p42"/>
          <p:cNvSpPr txBox="1"/>
          <p:nvPr/>
        </p:nvSpPr>
        <p:spPr>
          <a:xfrm>
            <a:off x="382256" y="604685"/>
            <a:ext cx="5737302" cy="287683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sz="1200" b="1" dirty="0" smtClean="0"/>
              <a:t>Разработческая</a:t>
            </a:r>
          </a:p>
          <a:p>
            <a:pPr lvl="0" algn="just">
              <a:spcBef>
                <a:spcPct val="0"/>
              </a:spcBef>
            </a:pPr>
            <a:r>
              <a:rPr lang="en-US" sz="1200" dirty="0" smtClean="0"/>
              <a:t>Генерирующая </a:t>
            </a:r>
            <a:r>
              <a:rPr lang="en-US" sz="1200" dirty="0"/>
              <a:t>идею и создающая вариант решения актуальной </a:t>
            </a:r>
            <a:r>
              <a:rPr lang="ru-RU" sz="1200" dirty="0" smtClean="0"/>
              <a:t>проблемы или </a:t>
            </a:r>
            <a:r>
              <a:rPr lang="en-US" sz="1200" dirty="0" smtClean="0"/>
              <a:t>задачи развития </a:t>
            </a:r>
            <a:r>
              <a:rPr lang="ru-RU" sz="1200" dirty="0" smtClean="0"/>
              <a:t>муниципальной системы</a:t>
            </a:r>
            <a:r>
              <a:rPr lang="en-US" sz="1200" dirty="0" smtClean="0"/>
              <a:t> </a:t>
            </a:r>
            <a:r>
              <a:rPr lang="en-US" sz="1200" dirty="0"/>
              <a:t>образования;</a:t>
            </a:r>
          </a:p>
          <a:p>
            <a:pPr lvl="0" algn="just">
              <a:spcBef>
                <a:spcPct val="0"/>
              </a:spcBef>
            </a:pPr>
            <a:r>
              <a:rPr lang="en-US" sz="1200" b="1" dirty="0"/>
              <a:t>Деятельность площадки </a:t>
            </a:r>
            <a:r>
              <a:rPr lang="en-US" sz="1200" dirty="0"/>
              <a:t>предполагает проведение цикла семинаров по разработке варианта решения актуальной задачи или проблемы деятельности муниципальной системы. </a:t>
            </a:r>
          </a:p>
          <a:p>
            <a:pPr lvl="0" algn="just">
              <a:spcBef>
                <a:spcPct val="0"/>
              </a:spcBef>
            </a:pPr>
            <a:r>
              <a:rPr lang="en-US" sz="1200" b="1" dirty="0"/>
              <a:t>Продукт площадки</a:t>
            </a:r>
            <a:r>
              <a:rPr lang="en-US" sz="1200" dirty="0"/>
              <a:t>: описание разработки</a:t>
            </a:r>
            <a:r>
              <a:rPr lang="en-US" sz="1200" dirty="0" smtClean="0"/>
              <a:t>/</a:t>
            </a:r>
            <a:r>
              <a:rPr lang="ru-RU" sz="1200" dirty="0" smtClean="0"/>
              <a:t> </a:t>
            </a:r>
            <a:r>
              <a:rPr lang="en-US" sz="1200" dirty="0" smtClean="0"/>
              <a:t>модели</a:t>
            </a:r>
            <a:r>
              <a:rPr lang="en-US" sz="1200" dirty="0"/>
              <a:t>, методические </a:t>
            </a:r>
            <a:r>
              <a:rPr lang="ru-RU" sz="1200" dirty="0" smtClean="0"/>
              <a:t>рекомендации, материалы </a:t>
            </a:r>
            <a:r>
              <a:rPr lang="ru-RU" sz="1200" dirty="0"/>
              <a:t>учебно-методического, диагностического, мониторингового характера, программных продуктов, локально-нормативных актов;</a:t>
            </a:r>
            <a:endParaRPr lang="en-US" sz="1200" dirty="0"/>
          </a:p>
        </p:txBody>
      </p:sp>
      <p:sp>
        <p:nvSpPr>
          <p:cNvPr id="484" name="Google Shape;484;p42"/>
          <p:cNvSpPr txBox="1"/>
          <p:nvPr/>
        </p:nvSpPr>
        <p:spPr>
          <a:xfrm>
            <a:off x="383458" y="3459745"/>
            <a:ext cx="5712460" cy="263133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1" algn="just"/>
            <a:r>
              <a:rPr lang="ru-RU" sz="1200" b="1" dirty="0" smtClean="0"/>
              <a:t>Внедренческая</a:t>
            </a:r>
          </a:p>
          <a:p>
            <a:pPr marL="0" lvl="1" algn="just"/>
            <a:r>
              <a:rPr lang="ru-RU" sz="1200" dirty="0"/>
              <a:t>О</a:t>
            </a:r>
            <a:r>
              <a:rPr lang="ru-RU" sz="1200" dirty="0" smtClean="0"/>
              <a:t>беспечивающая </a:t>
            </a:r>
            <a:r>
              <a:rPr lang="ru-RU" sz="1200" dirty="0"/>
              <a:t>освоение новых образовательных технологий, форм организации деятельности, методов и приемов работы в практике образовательной организации;</a:t>
            </a:r>
            <a:r>
              <a:rPr lang="ru-RU" sz="1200" b="1" dirty="0"/>
              <a:t> </a:t>
            </a:r>
            <a:endParaRPr lang="ru-RU" sz="1200" b="1" dirty="0" smtClean="0"/>
          </a:p>
          <a:p>
            <a:pPr marL="0" lvl="1" algn="just"/>
            <a:r>
              <a:rPr lang="ru-RU" sz="1200" b="1" dirty="0"/>
              <a:t>Деятельность площадки </a:t>
            </a:r>
            <a:r>
              <a:rPr lang="ru-RU" sz="1200" dirty="0"/>
              <a:t>предполагает изучение, освоение и внедрение в деятельность образовательной организации технологии, приема, метода и практики. </a:t>
            </a:r>
            <a:endParaRPr lang="ru-RU" sz="1200" dirty="0" smtClean="0"/>
          </a:p>
          <a:p>
            <a:pPr marL="0" lvl="1" algn="just"/>
            <a:r>
              <a:rPr lang="ru-RU" sz="1200" b="1" dirty="0" smtClean="0"/>
              <a:t>Продукт площадки: </a:t>
            </a:r>
            <a:r>
              <a:rPr lang="ru-RU" sz="1200" dirty="0" smtClean="0"/>
              <a:t>описание </a:t>
            </a:r>
            <a:r>
              <a:rPr lang="ru-RU" sz="1200" dirty="0"/>
              <a:t>внедрённого варианта решения актуальной проблемы или задачи развития муниципальной системы образования на уровне образовательной организации; отчет с анализом деятельности; методические </a:t>
            </a:r>
            <a:r>
              <a:rPr lang="ru-RU" sz="1200" dirty="0" smtClean="0"/>
              <a:t>рекомендации или алгоритм </a:t>
            </a:r>
            <a:r>
              <a:rPr lang="ru-RU" sz="1200" dirty="0"/>
              <a:t>внедрения алгоритм внедрения (учитывать степень внедрения, масштаб)</a:t>
            </a:r>
          </a:p>
          <a:p>
            <a:pPr marL="0" lvl="1"/>
            <a:endParaRPr lang="ru-RU" dirty="0"/>
          </a:p>
          <a:p>
            <a:pPr marL="0" lvl="1"/>
            <a:endParaRPr lang="ru-RU" sz="1600" dirty="0"/>
          </a:p>
        </p:txBody>
      </p:sp>
      <p:sp>
        <p:nvSpPr>
          <p:cNvPr id="485" name="Google Shape;485;p42"/>
          <p:cNvSpPr txBox="1"/>
          <p:nvPr/>
        </p:nvSpPr>
        <p:spPr>
          <a:xfrm>
            <a:off x="6108135" y="3480619"/>
            <a:ext cx="5746400" cy="261046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ru-RU" sz="1200" b="1" dirty="0">
                <a:solidFill>
                  <a:schemeClr val="dk1"/>
                </a:solidFill>
                <a:ea typeface="Fira Sans"/>
                <a:cs typeface="Fira Sans"/>
                <a:sym typeface="Fira Sans"/>
              </a:rPr>
              <a:t>Стажировочная</a:t>
            </a:r>
          </a:p>
          <a:p>
            <a:pPr marL="0" lvl="1" algn="just"/>
            <a:r>
              <a:rPr lang="ru-RU" sz="1200" dirty="0"/>
              <a:t>организующая образовательную деятельность по приобретению опыта решения актуальной проблемы или задачи развития муниципальной системы образования.</a:t>
            </a:r>
            <a:endParaRPr lang="en-US" sz="1200" dirty="0"/>
          </a:p>
          <a:p>
            <a:pPr marL="0" lvl="1" algn="just"/>
            <a:r>
              <a:rPr lang="en-US" sz="1200" b="1" dirty="0"/>
              <a:t>Деятельность площадки </a:t>
            </a:r>
            <a:r>
              <a:rPr lang="en-US" sz="1200" dirty="0"/>
              <a:t>отражается в программе стажировок на период текущего учебного года для представителей образовательных организаций. </a:t>
            </a:r>
          </a:p>
          <a:p>
            <a:pPr marL="0" lvl="1" algn="just"/>
            <a:r>
              <a:rPr lang="en-US" sz="1200" b="1" dirty="0"/>
              <a:t>Продукт площадки</a:t>
            </a:r>
            <a:r>
              <a:rPr lang="en-US" sz="1200" dirty="0"/>
              <a:t>: отчёт о степени распространения и освоения успешного опыта с указанием масштаба и количества стажирующихся</a:t>
            </a:r>
            <a:r>
              <a:rPr lang="ru-RU" sz="1200" dirty="0"/>
              <a:t>; программа стажировки по приобретению педагогического и управленческого опыта в решении актуальной проблемы или задачи развития муниципальной системы образования на уровне образовательной </a:t>
            </a:r>
            <a:r>
              <a:rPr lang="ru-RU" sz="1200" dirty="0" smtClean="0"/>
              <a:t>организации; отзывы </a:t>
            </a:r>
            <a:r>
              <a:rPr lang="ru-RU" sz="1200" dirty="0"/>
              <a:t>от стажирующихся и  представителей стажировочной </a:t>
            </a:r>
            <a:r>
              <a:rPr lang="ru-RU" sz="1200" dirty="0" smtClean="0"/>
              <a:t>площадки.</a:t>
            </a:r>
            <a:endParaRPr lang="en-US" sz="1200" dirty="0"/>
          </a:p>
          <a:p>
            <a:endParaRPr lang="ru-RU" sz="1200" dirty="0"/>
          </a:p>
        </p:txBody>
      </p:sp>
      <p:sp>
        <p:nvSpPr>
          <p:cNvPr id="486" name="Google Shape;486;p42"/>
          <p:cNvSpPr/>
          <p:nvPr/>
        </p:nvSpPr>
        <p:spPr>
          <a:xfrm>
            <a:off x="5792799" y="3493692"/>
            <a:ext cx="287868" cy="2861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sp>
        <p:nvSpPr>
          <p:cNvPr id="488" name="Google Shape;488;p42"/>
          <p:cNvSpPr/>
          <p:nvPr/>
        </p:nvSpPr>
        <p:spPr>
          <a:xfrm>
            <a:off x="5809643" y="718764"/>
            <a:ext cx="276117" cy="276100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grpSp>
        <p:nvGrpSpPr>
          <p:cNvPr id="490" name="Google Shape;490;p42"/>
          <p:cNvGrpSpPr/>
          <p:nvPr/>
        </p:nvGrpSpPr>
        <p:grpSpPr>
          <a:xfrm>
            <a:off x="11442804" y="3522649"/>
            <a:ext cx="311336" cy="228271"/>
            <a:chOff x="4610450" y="3703750"/>
            <a:chExt cx="453050" cy="332175"/>
          </a:xfrm>
        </p:grpSpPr>
        <p:sp>
          <p:nvSpPr>
            <p:cNvPr id="491" name="Google Shape;491;p42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492" name="Google Shape;492;p42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</p:grpSp>
      <p:grpSp>
        <p:nvGrpSpPr>
          <p:cNvPr id="504" name="Google Shape;504;p42"/>
          <p:cNvGrpSpPr/>
          <p:nvPr/>
        </p:nvGrpSpPr>
        <p:grpSpPr>
          <a:xfrm>
            <a:off x="11507866" y="641317"/>
            <a:ext cx="370933" cy="355815"/>
            <a:chOff x="5241175" y="4959100"/>
            <a:chExt cx="539775" cy="517775"/>
          </a:xfrm>
        </p:grpSpPr>
        <p:sp>
          <p:nvSpPr>
            <p:cNvPr id="505" name="Google Shape;505;p42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6" name="Google Shape;506;p4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7" name="Google Shape;507;p4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09" name="Google Shape;509;p4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  <p:sp>
          <p:nvSpPr>
            <p:cNvPr id="510" name="Google Shape;510;p42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5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Образование Красноярска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91E00"/>
      </a:accent1>
      <a:accent2>
        <a:srgbClr val="009BB9"/>
      </a:accent2>
      <a:accent3>
        <a:srgbClr val="A5A5A5"/>
      </a:accent3>
      <a:accent4>
        <a:srgbClr val="FFFF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/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_Образование Красноярска" id="{26108B72-E639-4B9D-9508-6B7E40F76225}" vid="{0F38442E-BBAC-4B15-B55C-40968A96746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2214</Words>
  <Application>Microsoft Office PowerPoint</Application>
  <PresentationFormat>Широкоэкранный</PresentationFormat>
  <Paragraphs>223</Paragraphs>
  <Slides>21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Fira Sans</vt:lpstr>
      <vt:lpstr>Raleway</vt:lpstr>
      <vt:lpstr>Roboto Condensed</vt:lpstr>
      <vt:lpstr>Times New Roman</vt:lpstr>
      <vt:lpstr>Wingdings</vt:lpstr>
      <vt:lpstr>Тема_Образование Красноярска</vt:lpstr>
      <vt:lpstr>  Деятельность городских  базовых площадок  </vt:lpstr>
      <vt:lpstr>Презентация PowerPoint</vt:lpstr>
      <vt:lpstr>Основания организации деятельности городской базовой площадки</vt:lpstr>
      <vt:lpstr>Базовые площадки 2022-2023 учебного года </vt:lpstr>
      <vt:lpstr>Заявочная кампания</vt:lpstr>
      <vt:lpstr>Изменения в заявке</vt:lpstr>
      <vt:lpstr>Изменения в заявке</vt:lpstr>
      <vt:lpstr>Типы базовых площадок</vt:lpstr>
      <vt:lpstr>Типы базовых площадок на 2023-2024 уч. год</vt:lpstr>
      <vt:lpstr>Типы базовых площадок на 2023-2024 уч. год</vt:lpstr>
      <vt:lpstr>Типы базовых площадок на 2023-2024 уч. год</vt:lpstr>
      <vt:lpstr>Типы базовых площадок на 2023-2024 уч. год</vt:lpstr>
      <vt:lpstr>Типы базовых площадок на 2023-2024 уч. год</vt:lpstr>
      <vt:lpstr>Презентация PowerPoint</vt:lpstr>
      <vt:lpstr>Достижение образовательных результатов </vt:lpstr>
      <vt:lpstr>Достижение образовательных результатов </vt:lpstr>
      <vt:lpstr>Кадровое обеспечение достижения образовательных результатов  </vt:lpstr>
      <vt:lpstr>Инфраструктурное обеспечение достижения образовательных результатов  </vt:lpstr>
      <vt:lpstr>Образовательное партнерство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</dc:title>
  <dc:creator>Олеся Кобыльцова</dc:creator>
  <cp:lastModifiedBy>Ольга Ивановна Сацук</cp:lastModifiedBy>
  <cp:revision>103</cp:revision>
  <dcterms:created xsi:type="dcterms:W3CDTF">2022-09-15T08:00:19Z</dcterms:created>
  <dcterms:modified xsi:type="dcterms:W3CDTF">2023-09-12T02:39:08Z</dcterms:modified>
</cp:coreProperties>
</file>